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8"/>
  </p:notesMasterIdLst>
  <p:sldIdLst>
    <p:sldId id="256" r:id="rId2"/>
    <p:sldId id="339" r:id="rId3"/>
    <p:sldId id="340" r:id="rId4"/>
    <p:sldId id="341" r:id="rId5"/>
    <p:sldId id="342" r:id="rId6"/>
    <p:sldId id="343" r:id="rId7"/>
    <p:sldId id="344" r:id="rId8"/>
    <p:sldId id="345" r:id="rId9"/>
    <p:sldId id="346" r:id="rId10"/>
    <p:sldId id="371" r:id="rId11"/>
    <p:sldId id="347" r:id="rId12"/>
    <p:sldId id="348" r:id="rId13"/>
    <p:sldId id="349" r:id="rId14"/>
    <p:sldId id="350" r:id="rId15"/>
    <p:sldId id="351" r:id="rId16"/>
    <p:sldId id="352" r:id="rId17"/>
    <p:sldId id="353" r:id="rId18"/>
    <p:sldId id="354" r:id="rId19"/>
    <p:sldId id="355" r:id="rId20"/>
    <p:sldId id="357" r:id="rId21"/>
    <p:sldId id="358" r:id="rId22"/>
    <p:sldId id="356" r:id="rId23"/>
    <p:sldId id="359" r:id="rId24"/>
    <p:sldId id="360" r:id="rId25"/>
    <p:sldId id="361" r:id="rId26"/>
    <p:sldId id="362" r:id="rId27"/>
    <p:sldId id="364" r:id="rId28"/>
    <p:sldId id="365" r:id="rId29"/>
    <p:sldId id="366" r:id="rId30"/>
    <p:sldId id="367" r:id="rId31"/>
    <p:sldId id="368" r:id="rId32"/>
    <p:sldId id="369" r:id="rId33"/>
    <p:sldId id="370" r:id="rId34"/>
    <p:sldId id="372" r:id="rId35"/>
    <p:sldId id="373" r:id="rId36"/>
    <p:sldId id="374" r:id="rId37"/>
    <p:sldId id="375" r:id="rId38"/>
    <p:sldId id="376" r:id="rId39"/>
    <p:sldId id="377" r:id="rId40"/>
    <p:sldId id="379" r:id="rId41"/>
    <p:sldId id="380" r:id="rId42"/>
    <p:sldId id="381" r:id="rId43"/>
    <p:sldId id="382" r:id="rId44"/>
    <p:sldId id="383" r:id="rId45"/>
    <p:sldId id="384" r:id="rId46"/>
    <p:sldId id="385" r:id="rId47"/>
    <p:sldId id="386" r:id="rId48"/>
    <p:sldId id="387" r:id="rId49"/>
    <p:sldId id="388" r:id="rId50"/>
    <p:sldId id="389" r:id="rId51"/>
    <p:sldId id="390" r:id="rId52"/>
    <p:sldId id="391" r:id="rId53"/>
    <p:sldId id="392" r:id="rId54"/>
    <p:sldId id="393" r:id="rId55"/>
    <p:sldId id="394" r:id="rId56"/>
    <p:sldId id="395" r:id="rId57"/>
    <p:sldId id="397" r:id="rId58"/>
    <p:sldId id="396" r:id="rId59"/>
    <p:sldId id="398" r:id="rId60"/>
    <p:sldId id="399" r:id="rId61"/>
    <p:sldId id="400" r:id="rId62"/>
    <p:sldId id="401" r:id="rId63"/>
    <p:sldId id="402" r:id="rId64"/>
    <p:sldId id="403" r:id="rId65"/>
    <p:sldId id="404" r:id="rId66"/>
    <p:sldId id="405" r:id="rId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6" d="100"/>
          <a:sy n="116" d="100"/>
        </p:scale>
        <p:origin x="144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5812C-DD5D-446E-A433-D2F4D4D4ACB9}" type="datetimeFigureOut">
              <a:rPr lang="pt-BR" smtClean="0"/>
              <a:t>22/12/2016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C0603A-4920-4F17-8AE1-C78A84138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940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6075B0D-5CF6-4BB3-9F4E-8CF0C0E1E7A2}" type="datetimeFigureOut">
              <a:rPr lang="en-US" smtClean="0"/>
              <a:pPr/>
              <a:t>12/22/2016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6075B0D-5CF6-4BB3-9F4E-8CF0C0E1E7A2}" type="datetimeFigureOut">
              <a:rPr lang="en-US" smtClean="0"/>
              <a:pPr/>
              <a:t>12/22/2016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emf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7.jpeg"/><Relationship Id="rId4" Type="http://schemas.openxmlformats.org/officeDocument/2006/relationships/hyperlink" Target="http://upload.wikimedia.org/wikipedia/en/6/6b/Laser_sizes.jpg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5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8077200" cy="1901952"/>
          </a:xfrm>
        </p:spPr>
        <p:txBody>
          <a:bodyPr>
            <a:normAutofit/>
          </a:bodyPr>
          <a:lstStyle/>
          <a:p>
            <a:r>
              <a:rPr lang="pt-BR" dirty="0" smtClean="0"/>
              <a:t>Condução Elétrica em Sólidos</a:t>
            </a:r>
            <a:br>
              <a:rPr lang="pt-BR" dirty="0" smtClean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200" dirty="0"/>
              <a:t>Capítulo </a:t>
            </a:r>
            <a:r>
              <a:rPr lang="pt-BR" sz="3200" dirty="0" smtClean="0"/>
              <a:t>41 </a:t>
            </a:r>
            <a:r>
              <a:rPr lang="pt-BR" sz="3200" dirty="0"/>
              <a:t>– </a:t>
            </a:r>
            <a:r>
              <a:rPr lang="pt-BR" sz="3200" dirty="0" err="1"/>
              <a:t>Halliday</a:t>
            </a:r>
            <a:r>
              <a:rPr lang="pt-BR" sz="3200" dirty="0"/>
              <a:t>, </a:t>
            </a:r>
            <a:r>
              <a:rPr lang="pt-BR" sz="3200" dirty="0" err="1"/>
              <a:t>Resnick</a:t>
            </a:r>
            <a:r>
              <a:rPr lang="pt-BR" sz="3200" dirty="0"/>
              <a:t>, Walker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334000"/>
            <a:ext cx="8077200" cy="1371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Lucas Sigaud – </a:t>
            </a:r>
            <a:r>
              <a:rPr lang="en-US" dirty="0" err="1" smtClean="0">
                <a:solidFill>
                  <a:schemeClr val="tx1"/>
                </a:solidFill>
              </a:rPr>
              <a:t>Universidade</a:t>
            </a:r>
            <a:r>
              <a:rPr lang="en-US" dirty="0" smtClean="0">
                <a:solidFill>
                  <a:schemeClr val="tx1"/>
                </a:solidFill>
              </a:rPr>
              <a:t> Federal </a:t>
            </a:r>
            <a:r>
              <a:rPr lang="en-US" dirty="0" err="1" smtClean="0">
                <a:solidFill>
                  <a:schemeClr val="tx1"/>
                </a:solidFill>
              </a:rPr>
              <a:t>Fluminense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Física</a:t>
            </a:r>
            <a:r>
              <a:rPr lang="en-US" dirty="0" smtClean="0">
                <a:solidFill>
                  <a:schemeClr val="tx1"/>
                </a:solidFill>
              </a:rPr>
              <a:t> IV   –   2016.2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800" dirty="0" smtClean="0">
                <a:latin typeface="Arial" charset="0"/>
                <a:cs typeface="Arial" charset="0"/>
              </a:rPr>
              <a:t>Propriedades Físicas dos Materiais</a:t>
            </a:r>
            <a:endParaRPr lang="en-US" sz="3800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57200" y="1676400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286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200">
                <a:solidFill>
                  <a:srgbClr val="000000"/>
                </a:solidFill>
              </a:rPr>
              <a:t>Problema: entender as propriedades elétricas, magnéticas, ópticas, estruturais, etc dos materiais a partir das interações de seus constituintes microscópicos.</a:t>
            </a:r>
          </a:p>
          <a:p>
            <a:pPr eaLnBrk="1" hangingPunct="1">
              <a:lnSpc>
                <a:spcPct val="90000"/>
              </a:lnSpc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220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200">
                <a:solidFill>
                  <a:srgbClr val="000000"/>
                </a:solidFill>
              </a:rPr>
              <a:t>Principal fator: estrutura eletrônica.</a:t>
            </a:r>
          </a:p>
          <a:p>
            <a:pPr eaLnBrk="1" hangingPunct="1">
              <a:lnSpc>
                <a:spcPct val="90000"/>
              </a:lnSpc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220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200">
                <a:solidFill>
                  <a:srgbClr val="000000"/>
                </a:solidFill>
              </a:rPr>
              <a:t>Quais os mecanismos através dos quais um material conduz, ou não, eletricidade?</a:t>
            </a:r>
          </a:p>
          <a:p>
            <a:pPr eaLnBrk="1" hangingPunct="1">
              <a:lnSpc>
                <a:spcPct val="90000"/>
              </a:lnSpc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220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200">
                <a:solidFill>
                  <a:srgbClr val="000000"/>
                </a:solidFill>
              </a:rPr>
              <a:t>Não há resposta exata:</a:t>
            </a:r>
          </a:p>
          <a:p>
            <a:pPr lvl="1" eaLnBrk="1" hangingPunct="1">
              <a:lnSpc>
                <a:spcPct val="90000"/>
              </a:lnSpc>
              <a:spcBef>
                <a:spcPts val="475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r>
              <a:rPr lang="pt-BR" sz="1900">
                <a:solidFill>
                  <a:srgbClr val="000000"/>
                </a:solidFill>
              </a:rPr>
              <a:t>Hidrogênio: resolver a equação de Schrödinger para um elétron (exata)</a:t>
            </a:r>
          </a:p>
          <a:p>
            <a:pPr lvl="1" eaLnBrk="1" hangingPunct="1">
              <a:lnSpc>
                <a:spcPct val="90000"/>
              </a:lnSpc>
              <a:spcBef>
                <a:spcPts val="475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r>
              <a:rPr lang="pt-BR" sz="1900">
                <a:solidFill>
                  <a:srgbClr val="000000"/>
                </a:solidFill>
              </a:rPr>
              <a:t>Átomos com Z elétrons: resolver a equação de Schrödinger para Z elétrons (aproximação)</a:t>
            </a:r>
          </a:p>
          <a:p>
            <a:pPr lvl="1" eaLnBrk="1" hangingPunct="1">
              <a:lnSpc>
                <a:spcPct val="90000"/>
              </a:lnSpc>
              <a:spcBef>
                <a:spcPts val="475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r>
              <a:rPr lang="pt-BR" sz="1900">
                <a:solidFill>
                  <a:srgbClr val="000000"/>
                </a:solidFill>
              </a:rPr>
              <a:t>Sólido: resolver a equação de Schrödinger para ~ 10</a:t>
            </a:r>
            <a:r>
              <a:rPr lang="pt-BR" sz="1900" baseline="30000">
                <a:solidFill>
                  <a:srgbClr val="000000"/>
                </a:solidFill>
              </a:rPr>
              <a:t>23</a:t>
            </a:r>
            <a:r>
              <a:rPr lang="pt-BR" sz="1900">
                <a:solidFill>
                  <a:srgbClr val="000000"/>
                </a:solidFill>
              </a:rPr>
              <a:t> elétrons (impraticável!!!)</a:t>
            </a:r>
          </a:p>
        </p:txBody>
      </p:sp>
    </p:spTree>
    <p:extLst>
      <p:ext uri="{BB962C8B-B14F-4D97-AF65-F5344CB8AC3E}">
        <p14:creationId xmlns:p14="http://schemas.microsoft.com/office/powerpoint/2010/main" val="57308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Sólidos</a:t>
            </a:r>
            <a:r>
              <a:rPr lang="en-US" dirty="0" smtClean="0"/>
              <a:t> </a:t>
            </a:r>
            <a:r>
              <a:rPr lang="en-US" dirty="0" err="1" smtClean="0"/>
              <a:t>Cristalinos</a:t>
            </a:r>
            <a:endParaRPr lang="en-US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62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800" dirty="0">
                <a:solidFill>
                  <a:srgbClr val="000000"/>
                </a:solidFill>
              </a:rPr>
              <a:t>Sólidos cristalinos: átomos estão dispostos em uma estrutura periódica (rede cristalina)</a:t>
            </a: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2800" dirty="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800" dirty="0">
                <a:solidFill>
                  <a:srgbClr val="000000"/>
                </a:solidFill>
              </a:rPr>
              <a:t>Tijolo fundamental: célula unitária</a:t>
            </a: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2800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524250"/>
            <a:ext cx="2838450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600450"/>
            <a:ext cx="3371850" cy="32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549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Propriedades</a:t>
            </a:r>
            <a:r>
              <a:rPr lang="en-US" dirty="0" smtClean="0"/>
              <a:t> </a:t>
            </a:r>
            <a:r>
              <a:rPr lang="en-US" dirty="0" err="1" smtClean="0"/>
              <a:t>Elétricas</a:t>
            </a:r>
            <a:r>
              <a:rPr lang="en-US" dirty="0" smtClean="0"/>
              <a:t> de </a:t>
            </a:r>
            <a:r>
              <a:rPr lang="en-US" dirty="0" err="1" smtClean="0"/>
              <a:t>Sólidos</a:t>
            </a:r>
            <a:endParaRPr lang="en-US" dirty="0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987" y="2701925"/>
            <a:ext cx="1647825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57200" y="1646238"/>
            <a:ext cx="8085137" cy="253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457200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dirty="0">
                <a:solidFill>
                  <a:srgbClr val="000000"/>
                </a:solidFill>
              </a:rPr>
              <a:t>Propriedades elétricas relevantes de sólidos:</a:t>
            </a:r>
            <a:endParaRPr lang="pt-BR" sz="1800" b="1" dirty="0">
              <a:solidFill>
                <a:srgbClr val="000000"/>
              </a:solidFill>
            </a:endParaRPr>
          </a:p>
          <a:p>
            <a:pPr lvl="1" indent="0" eaLnBrk="1" hangingPunct="1">
              <a:spcBef>
                <a:spcPts val="450"/>
              </a:spcBef>
              <a:buClr>
                <a:srgbClr val="60B5CC"/>
              </a:buClr>
              <a:buSzPct val="90000"/>
            </a:pPr>
            <a:endParaRPr lang="pt-BR" sz="1800" dirty="0">
              <a:solidFill>
                <a:srgbClr val="000000"/>
              </a:solidFill>
            </a:endParaRPr>
          </a:p>
          <a:p>
            <a:pPr lvl="1" indent="0" eaLnBrk="1" hangingPunct="1">
              <a:spcBef>
                <a:spcPts val="450"/>
              </a:spcBef>
              <a:buClr>
                <a:srgbClr val="60B5CC"/>
              </a:buClr>
              <a:buSzPct val="90000"/>
              <a:buFont typeface="Arial" panose="020B0604020202020204" pitchFamily="34" charset="0"/>
              <a:buAutoNum type="arabicPeriod"/>
            </a:pPr>
            <a:r>
              <a:rPr lang="pt-BR" sz="1800" b="1" dirty="0">
                <a:solidFill>
                  <a:srgbClr val="000000"/>
                </a:solidFill>
              </a:rPr>
              <a:t>Resistividade</a:t>
            </a:r>
            <a:r>
              <a:rPr lang="pt-BR" sz="1800" dirty="0">
                <a:solidFill>
                  <a:srgbClr val="000000"/>
                </a:solidFill>
              </a:rPr>
              <a:t> </a:t>
            </a:r>
            <a:r>
              <a:rPr lang="pt-BR" sz="1800" b="1" dirty="0">
                <a:solidFill>
                  <a:srgbClr val="000000"/>
                </a:solidFill>
                <a:latin typeface="Symbol" panose="05050102010706020507" pitchFamily="18" charset="2"/>
              </a:rPr>
              <a:t></a:t>
            </a:r>
            <a:r>
              <a:rPr lang="pt-BR" sz="1800" dirty="0">
                <a:solidFill>
                  <a:srgbClr val="000000"/>
                </a:solidFill>
              </a:rPr>
              <a:t> à temperatura ambiente (</a:t>
            </a:r>
            <a:r>
              <a:rPr lang="pt-BR" sz="1800" dirty="0" err="1">
                <a:solidFill>
                  <a:srgbClr val="000000"/>
                </a:solidFill>
              </a:rPr>
              <a:t>unid</a:t>
            </a:r>
            <a:r>
              <a:rPr lang="pt-BR" sz="1800" dirty="0">
                <a:solidFill>
                  <a:srgbClr val="000000"/>
                </a:solidFill>
              </a:rPr>
              <a:t>: </a:t>
            </a:r>
            <a:r>
              <a:rPr lang="el-GR" sz="1800" dirty="0">
                <a:solidFill>
                  <a:srgbClr val="000000"/>
                </a:solidFill>
              </a:rPr>
              <a:t>Ω.m)</a:t>
            </a:r>
            <a:endParaRPr lang="pt-BR" sz="1800" dirty="0">
              <a:solidFill>
                <a:srgbClr val="000000"/>
              </a:solidFill>
            </a:endParaRPr>
          </a:p>
          <a:p>
            <a:pPr lvl="1" indent="0" eaLnBrk="1" hangingPunct="1">
              <a:spcBef>
                <a:spcPts val="45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endParaRPr lang="pt-BR" sz="1800" b="1" dirty="0">
              <a:solidFill>
                <a:srgbClr val="000000"/>
              </a:solidFill>
            </a:endParaRPr>
          </a:p>
          <a:p>
            <a:pPr lvl="1" indent="0" eaLnBrk="1" hangingPunct="1">
              <a:spcBef>
                <a:spcPts val="45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endParaRPr lang="pt-BR" sz="1800" b="1" dirty="0">
              <a:solidFill>
                <a:srgbClr val="000000"/>
              </a:solidFill>
            </a:endParaRPr>
          </a:p>
          <a:p>
            <a:pPr lvl="1" indent="0" eaLnBrk="1" hangingPunct="1">
              <a:spcBef>
                <a:spcPts val="450"/>
              </a:spcBef>
              <a:buClr>
                <a:srgbClr val="60B5CC"/>
              </a:buClr>
              <a:buSzPct val="90000"/>
            </a:pPr>
            <a:endParaRPr lang="pt-BR" sz="1800" b="1" dirty="0">
              <a:solidFill>
                <a:srgbClr val="000000"/>
              </a:solidFill>
            </a:endParaRPr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587" y="4760913"/>
            <a:ext cx="1295400" cy="887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77837" y="4184650"/>
            <a:ext cx="8085138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342900" indent="-342900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800100" indent="-342900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 eaLnBrk="1" hangingPunct="1">
              <a:spcBef>
                <a:spcPts val="450"/>
              </a:spcBef>
              <a:buClr>
                <a:srgbClr val="60B5CC"/>
              </a:buClr>
              <a:buSzPct val="90000"/>
              <a:buFont typeface="Arial" panose="020B0604020202020204" pitchFamily="34" charset="0"/>
              <a:buAutoNum type="arabicPeriod" startAt="2"/>
            </a:pPr>
            <a:r>
              <a:rPr lang="pt-BR" sz="1800" b="1" dirty="0">
                <a:solidFill>
                  <a:srgbClr val="000000"/>
                </a:solidFill>
              </a:rPr>
              <a:t>Coeficiente de temperatura da resistividade: </a:t>
            </a:r>
            <a:r>
              <a:rPr lang="el-GR" sz="1800" b="1" dirty="0">
                <a:solidFill>
                  <a:srgbClr val="000000"/>
                </a:solidFill>
              </a:rPr>
              <a:t>α </a:t>
            </a:r>
            <a:r>
              <a:rPr lang="pt-BR" sz="1800" b="1" dirty="0">
                <a:solidFill>
                  <a:srgbClr val="000000"/>
                </a:solidFill>
              </a:rPr>
              <a:t> </a:t>
            </a:r>
            <a:r>
              <a:rPr lang="pt-BR" sz="1800" dirty="0">
                <a:solidFill>
                  <a:srgbClr val="000000"/>
                </a:solidFill>
              </a:rPr>
              <a:t>(</a:t>
            </a:r>
            <a:r>
              <a:rPr lang="pt-BR" sz="1800" dirty="0" err="1">
                <a:solidFill>
                  <a:srgbClr val="000000"/>
                </a:solidFill>
              </a:rPr>
              <a:t>unid</a:t>
            </a:r>
            <a:r>
              <a:rPr lang="pt-BR" sz="1800" dirty="0">
                <a:solidFill>
                  <a:srgbClr val="000000"/>
                </a:solidFill>
              </a:rPr>
              <a:t>: </a:t>
            </a:r>
            <a:r>
              <a:rPr lang="el-GR" sz="1800" dirty="0">
                <a:solidFill>
                  <a:srgbClr val="000000"/>
                </a:solidFill>
              </a:rPr>
              <a:t>K</a:t>
            </a:r>
            <a:r>
              <a:rPr lang="el-GR" sz="1800" baseline="30000" dirty="0">
                <a:solidFill>
                  <a:srgbClr val="000000"/>
                </a:solidFill>
              </a:rPr>
              <a:t>-1</a:t>
            </a:r>
            <a:r>
              <a:rPr lang="el-GR" sz="1800" dirty="0">
                <a:solidFill>
                  <a:srgbClr val="000000"/>
                </a:solidFill>
              </a:rPr>
              <a:t>)</a:t>
            </a:r>
            <a:endParaRPr lang="pt-BR" sz="1800" b="1" dirty="0">
              <a:solidFill>
                <a:srgbClr val="000000"/>
              </a:solidFill>
            </a:endParaRPr>
          </a:p>
          <a:p>
            <a:pPr lvl="1" eaLnBrk="1" hangingPunct="1">
              <a:spcBef>
                <a:spcPts val="450"/>
              </a:spcBef>
              <a:buClr>
                <a:srgbClr val="60B5CC"/>
              </a:buClr>
              <a:buSzPct val="90000"/>
              <a:buFont typeface="Arial" panose="020B0604020202020204" pitchFamily="34" charset="0"/>
              <a:buAutoNum type="arabicPeriod" startAt="2"/>
            </a:pPr>
            <a:endParaRPr lang="pt-BR" sz="1800" b="1" dirty="0">
              <a:solidFill>
                <a:srgbClr val="000000"/>
              </a:solidFill>
              <a:latin typeface="Symbol" panose="05050102010706020507" pitchFamily="18" charset="2"/>
            </a:endParaRPr>
          </a:p>
          <a:p>
            <a:pPr lvl="1" eaLnBrk="1" hangingPunct="1">
              <a:spcBef>
                <a:spcPts val="450"/>
              </a:spcBef>
              <a:buClr>
                <a:srgbClr val="60B5CC"/>
              </a:buClr>
              <a:buSzPct val="90000"/>
              <a:buFont typeface="Arial" panose="020B0604020202020204" pitchFamily="34" charset="0"/>
              <a:buAutoNum type="arabicPeriod" startAt="2"/>
            </a:pPr>
            <a:endParaRPr lang="pt-BR" sz="1800" b="1" dirty="0">
              <a:solidFill>
                <a:srgbClr val="000000"/>
              </a:solidFill>
              <a:latin typeface="Symbol" panose="05050102010706020507" pitchFamily="18" charset="2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477837" y="5822950"/>
            <a:ext cx="8085138" cy="88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342900" indent="-342900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800100" indent="-342900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 eaLnBrk="1" hangingPunct="1">
              <a:spcBef>
                <a:spcPts val="450"/>
              </a:spcBef>
              <a:buClr>
                <a:srgbClr val="60B5CC"/>
              </a:buClr>
              <a:buSzPct val="90000"/>
              <a:buFont typeface="Arial" panose="020B0604020202020204" pitchFamily="34" charset="0"/>
              <a:buAutoNum type="arabicPeriod" startAt="3"/>
            </a:pPr>
            <a:r>
              <a:rPr lang="pt-BR" sz="1800" b="1">
                <a:solidFill>
                  <a:srgbClr val="000000"/>
                </a:solidFill>
              </a:rPr>
              <a:t>Concentração de portadores </a:t>
            </a:r>
            <a:r>
              <a:rPr lang="pt-BR" sz="1800">
                <a:solidFill>
                  <a:srgbClr val="000000"/>
                </a:solidFill>
              </a:rPr>
              <a:t>de carga: </a:t>
            </a:r>
            <a:r>
              <a:rPr lang="pt-BR" sz="1800" b="1" i="1">
                <a:solidFill>
                  <a:srgbClr val="000000"/>
                </a:solidFill>
              </a:rPr>
              <a:t>n</a:t>
            </a:r>
            <a:r>
              <a:rPr lang="pt-BR" sz="1800" b="1">
                <a:solidFill>
                  <a:srgbClr val="000000"/>
                </a:solidFill>
              </a:rPr>
              <a:t> </a:t>
            </a:r>
            <a:endParaRPr lang="pt-BR" sz="1800">
              <a:solidFill>
                <a:srgbClr val="000000"/>
              </a:solidFill>
            </a:endParaRPr>
          </a:p>
          <a:p>
            <a:pPr lvl="1" eaLnBrk="1" hangingPunct="1">
              <a:spcBef>
                <a:spcPts val="450"/>
              </a:spcBef>
              <a:buClr>
                <a:srgbClr val="60B5CC"/>
              </a:buClr>
              <a:buSzPct val="90000"/>
            </a:pPr>
            <a:r>
              <a:rPr lang="pt-BR" sz="1800">
                <a:solidFill>
                  <a:srgbClr val="000000"/>
                </a:solidFill>
              </a:rPr>
              <a:t>   = número de portadores de carga por unidade de volume (unid: m</a:t>
            </a:r>
            <a:r>
              <a:rPr lang="pt-BR" sz="1800" baseline="30000">
                <a:solidFill>
                  <a:srgbClr val="000000"/>
                </a:solidFill>
              </a:rPr>
              <a:t>-3</a:t>
            </a:r>
            <a:r>
              <a:rPr lang="pt-BR" sz="1800">
                <a:solidFill>
                  <a:srgbClr val="000000"/>
                </a:solidFill>
              </a:rPr>
              <a:t>) </a:t>
            </a:r>
          </a:p>
          <a:p>
            <a:pPr lvl="1" eaLnBrk="1" hangingPunct="1">
              <a:spcBef>
                <a:spcPts val="450"/>
              </a:spcBef>
              <a:buClr>
                <a:srgbClr val="60B5CC"/>
              </a:buClr>
              <a:buSzPct val="90000"/>
              <a:buFont typeface="Arial" panose="020B0604020202020204" pitchFamily="34" charset="0"/>
              <a:buAutoNum type="arabicPeriod" startAt="3"/>
            </a:pPr>
            <a:endParaRPr lang="pt-BR" sz="1800">
              <a:solidFill>
                <a:srgbClr val="000000"/>
              </a:solidFill>
            </a:endParaRPr>
          </a:p>
        </p:txBody>
      </p:sp>
      <p:pic>
        <p:nvPicPr>
          <p:cNvPr id="8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362" y="3176588"/>
            <a:ext cx="11398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546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Propriedades</a:t>
            </a:r>
            <a:r>
              <a:rPr lang="en-US" dirty="0" smtClean="0"/>
              <a:t> </a:t>
            </a:r>
            <a:r>
              <a:rPr lang="en-US" dirty="0" err="1" smtClean="0"/>
              <a:t>Elétricas</a:t>
            </a:r>
            <a:r>
              <a:rPr lang="en-US" dirty="0" smtClean="0"/>
              <a:t> de </a:t>
            </a:r>
            <a:r>
              <a:rPr lang="en-US" dirty="0" err="1" smtClean="0"/>
              <a:t>Sólidos</a:t>
            </a:r>
            <a:endParaRPr lang="en-US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85763" y="1527175"/>
            <a:ext cx="8229600" cy="462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 marL="728663" indent="-2714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marL="117475" indent="0">
              <a:buClr>
                <a:srgbClr val="F0AD00"/>
              </a:buClr>
              <a:buSzPct val="80000"/>
              <a:buFont typeface="Times New Roman" charset="0"/>
              <a:buNone/>
              <a:defRPr/>
            </a:pPr>
            <a:endParaRPr lang="pt-BR" b="1" i="1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2743200"/>
            <a:ext cx="5581650" cy="315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06400" y="1473200"/>
            <a:ext cx="8280400" cy="143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117475"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574675"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buClr>
                <a:srgbClr val="F0AD00"/>
              </a:buClr>
              <a:buSzPct val="80000"/>
            </a:pPr>
            <a:r>
              <a:rPr lang="pt-BR">
                <a:solidFill>
                  <a:srgbClr val="000000"/>
                </a:solidFill>
              </a:rPr>
              <a:t>Os valores e comportamentos dessas propriedades nos permitem classificar a maioria dos sólidos em 3 categorias:</a:t>
            </a:r>
          </a:p>
          <a:p>
            <a:pPr lvl="1" indent="0" algn="ctr" eaLnBrk="1" hangingPunct="1">
              <a:buClr>
                <a:srgbClr val="F0AD00"/>
              </a:buClr>
              <a:buSzPct val="80000"/>
            </a:pPr>
            <a:r>
              <a:rPr lang="pt-BR" b="1">
                <a:solidFill>
                  <a:srgbClr val="FF0000"/>
                </a:solidFill>
              </a:rPr>
              <a:t>Metal</a:t>
            </a:r>
            <a:r>
              <a:rPr lang="pt-BR">
                <a:solidFill>
                  <a:srgbClr val="000000"/>
                </a:solidFill>
              </a:rPr>
              <a:t>, </a:t>
            </a:r>
            <a:r>
              <a:rPr lang="pt-BR" b="1">
                <a:solidFill>
                  <a:srgbClr val="FF0000"/>
                </a:solidFill>
              </a:rPr>
              <a:t>isolante</a:t>
            </a:r>
            <a:r>
              <a:rPr lang="pt-BR">
                <a:solidFill>
                  <a:srgbClr val="000000"/>
                </a:solidFill>
              </a:rPr>
              <a:t>, ou </a:t>
            </a:r>
            <a:r>
              <a:rPr lang="pt-BR" b="1">
                <a:solidFill>
                  <a:srgbClr val="FF0000"/>
                </a:solidFill>
              </a:rPr>
              <a:t>semicondutor</a:t>
            </a:r>
          </a:p>
          <a:p>
            <a:pPr algn="just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>
              <a:solidFill>
                <a:srgbClr val="000000"/>
              </a:solidFill>
            </a:endParaRPr>
          </a:p>
          <a:p>
            <a:pPr algn="just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3148013" y="3886200"/>
            <a:ext cx="990600" cy="381000"/>
          </a:xfrm>
          <a:prstGeom prst="ellipse">
            <a:avLst/>
          </a:prstGeom>
          <a:solidFill>
            <a:srgbClr val="F0AD00">
              <a:alpha val="25098"/>
            </a:srgbClr>
          </a:solidFill>
          <a:ln w="31680" cap="sq">
            <a:solidFill>
              <a:srgbClr val="B07E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3148013" y="4572000"/>
            <a:ext cx="228600" cy="304800"/>
          </a:xfrm>
          <a:prstGeom prst="ellipse">
            <a:avLst/>
          </a:prstGeom>
          <a:solidFill>
            <a:srgbClr val="F0AD00">
              <a:alpha val="25098"/>
            </a:srgbClr>
          </a:solidFill>
          <a:ln w="31680" cap="sq">
            <a:solidFill>
              <a:srgbClr val="B07E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3148013" y="5334000"/>
            <a:ext cx="990600" cy="381000"/>
          </a:xfrm>
          <a:prstGeom prst="ellipse">
            <a:avLst/>
          </a:prstGeom>
          <a:solidFill>
            <a:srgbClr val="F0AD00">
              <a:alpha val="25098"/>
            </a:srgbClr>
          </a:solidFill>
          <a:ln w="31680" cap="sq">
            <a:solidFill>
              <a:srgbClr val="B07E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5205413" y="3886200"/>
            <a:ext cx="990600" cy="381000"/>
          </a:xfrm>
          <a:prstGeom prst="ellipse">
            <a:avLst/>
          </a:prstGeom>
          <a:solidFill>
            <a:srgbClr val="0070C0">
              <a:alpha val="25098"/>
            </a:srgbClr>
          </a:solidFill>
          <a:ln w="31680" cap="sq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5129213" y="4648200"/>
            <a:ext cx="228600" cy="228600"/>
          </a:xfrm>
          <a:prstGeom prst="ellipse">
            <a:avLst/>
          </a:prstGeom>
          <a:solidFill>
            <a:srgbClr val="0070C0">
              <a:alpha val="25098"/>
            </a:srgbClr>
          </a:solidFill>
          <a:ln w="31680" cap="sq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5205413" y="5334000"/>
            <a:ext cx="990600" cy="381000"/>
          </a:xfrm>
          <a:prstGeom prst="ellipse">
            <a:avLst/>
          </a:prstGeom>
          <a:solidFill>
            <a:srgbClr val="0070C0">
              <a:alpha val="25098"/>
            </a:srgbClr>
          </a:solidFill>
          <a:ln w="31680" cap="sq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838200" y="6019800"/>
            <a:ext cx="7272338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buClrTx/>
              <a:buFontTx/>
              <a:buNone/>
            </a:pPr>
            <a:r>
              <a:rPr lang="pt-BR" sz="2000" b="1" dirty="0">
                <a:solidFill>
                  <a:srgbClr val="FF0000"/>
                </a:solidFill>
              </a:rPr>
              <a:t>Pergunta chave: O que causa um diamante ser um isolante, o cobre um metal e o silício um semicondutor?</a:t>
            </a:r>
          </a:p>
        </p:txBody>
      </p:sp>
      <p:sp>
        <p:nvSpPr>
          <p:cNvPr id="13" name="TextBox 2"/>
          <p:cNvSpPr txBox="1">
            <a:spLocks noChangeArrowheads="1"/>
          </p:cNvSpPr>
          <p:nvPr/>
        </p:nvSpPr>
        <p:spPr bwMode="auto">
          <a:xfrm>
            <a:off x="6618288" y="3057525"/>
            <a:ext cx="1060450" cy="123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Diamante</a:t>
            </a:r>
          </a:p>
          <a:p>
            <a:pPr algn="ctr"/>
            <a:endParaRPr lang="en-US" sz="1200" i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Isolante</a:t>
            </a:r>
          </a:p>
          <a:p>
            <a:pPr algn="ctr"/>
            <a:endParaRPr lang="en-US" sz="1400" i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>
                <a:solidFill>
                  <a:srgbClr val="000000"/>
                </a:solidFill>
                <a:cs typeface="Arial" panose="020B0604020202020204" pitchFamily="34" charset="0"/>
              </a:rPr>
              <a:t>10</a:t>
            </a:r>
            <a:r>
              <a:rPr lang="en-US" sz="1600" baseline="30000">
                <a:solidFill>
                  <a:srgbClr val="000000"/>
                </a:solidFill>
                <a:cs typeface="Arial" panose="020B0604020202020204" pitchFamily="34" charset="0"/>
              </a:rPr>
              <a:t>16</a:t>
            </a:r>
            <a:endParaRPr lang="en-US" sz="1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6670675" y="3879850"/>
            <a:ext cx="990600" cy="381000"/>
          </a:xfrm>
          <a:prstGeom prst="ellipse">
            <a:avLst/>
          </a:prstGeom>
          <a:solidFill>
            <a:srgbClr val="9E00B3">
              <a:alpha val="25098"/>
            </a:srgbClr>
          </a:solidFill>
          <a:ln w="31680" cap="sq">
            <a:solidFill>
              <a:srgbClr val="9E00B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5" name="Straight Connector 5"/>
          <p:cNvCxnSpPr/>
          <p:nvPr/>
        </p:nvCxnSpPr>
        <p:spPr bwMode="auto">
          <a:xfrm>
            <a:off x="766763" y="3375025"/>
            <a:ext cx="6985000" cy="9525"/>
          </a:xfrm>
          <a:prstGeom prst="line">
            <a:avLst/>
          </a:prstGeom>
          <a:solidFill>
            <a:srgbClr val="00B8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Connector 27"/>
          <p:cNvCxnSpPr/>
          <p:nvPr/>
        </p:nvCxnSpPr>
        <p:spPr bwMode="auto">
          <a:xfrm>
            <a:off x="766763" y="2757487"/>
            <a:ext cx="6985000" cy="9525"/>
          </a:xfrm>
          <a:prstGeom prst="line">
            <a:avLst/>
          </a:prstGeom>
          <a:solidFill>
            <a:srgbClr val="00B8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Straight Connector 28"/>
          <p:cNvCxnSpPr/>
          <p:nvPr/>
        </p:nvCxnSpPr>
        <p:spPr bwMode="auto">
          <a:xfrm>
            <a:off x="766763" y="5870575"/>
            <a:ext cx="6985000" cy="9525"/>
          </a:xfrm>
          <a:prstGeom prst="line">
            <a:avLst/>
          </a:prstGeom>
          <a:solidFill>
            <a:srgbClr val="00B8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696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Níveis</a:t>
            </a:r>
            <a:r>
              <a:rPr lang="en-US" dirty="0" smtClean="0"/>
              <a:t> de </a:t>
            </a:r>
            <a:r>
              <a:rPr lang="en-US" dirty="0" err="1" smtClean="0"/>
              <a:t>Energia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1500" y="1493837"/>
            <a:ext cx="2341563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2000" b="1">
                <a:solidFill>
                  <a:srgbClr val="000000"/>
                </a:solidFill>
                <a:latin typeface="Arial" charset="0"/>
                <a:ea typeface="ＭＳ Ｐゴシック" charset="0"/>
              </a:rPr>
              <a:t>(ex: Cobre Z = 29)</a:t>
            </a: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5254625" y="2124075"/>
            <a:ext cx="1588" cy="4700587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5254625" y="6824662"/>
            <a:ext cx="32004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5554663" y="6457950"/>
            <a:ext cx="2700337" cy="1587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5554663" y="2324100"/>
            <a:ext cx="2700337" cy="1587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5554663" y="5124450"/>
            <a:ext cx="2700337" cy="1587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5554663" y="3824287"/>
            <a:ext cx="2700337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5554663" y="2782887"/>
            <a:ext cx="2700337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4668838" y="2224087"/>
            <a:ext cx="3333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smtClean="0"/>
              <a:t>E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6354763" y="6157912"/>
            <a:ext cx="98425" cy="498475"/>
            <a:chOff x="4003" y="3756"/>
            <a:chExt cx="62" cy="314"/>
          </a:xfrm>
        </p:grpSpPr>
        <p:sp>
          <p:nvSpPr>
            <p:cNvPr id="13" name="Line 12"/>
            <p:cNvSpPr>
              <a:spLocks noChangeShapeType="1"/>
            </p:cNvSpPr>
            <p:nvPr/>
          </p:nvSpPr>
          <p:spPr bwMode="auto">
            <a:xfrm flipV="1">
              <a:off x="4034" y="3755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4003" y="3914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6554788" y="6224587"/>
            <a:ext cx="98425" cy="498475"/>
            <a:chOff x="4129" y="3798"/>
            <a:chExt cx="62" cy="314"/>
          </a:xfrm>
        </p:grpSpPr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4160" y="3797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4129" y="3914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5854700" y="4824412"/>
            <a:ext cx="98425" cy="498475"/>
            <a:chOff x="3688" y="2916"/>
            <a:chExt cx="62" cy="314"/>
          </a:xfrm>
        </p:grpSpPr>
        <p:sp>
          <p:nvSpPr>
            <p:cNvPr id="19" name="Line 18"/>
            <p:cNvSpPr>
              <a:spLocks noChangeShapeType="1"/>
            </p:cNvSpPr>
            <p:nvPr/>
          </p:nvSpPr>
          <p:spPr bwMode="auto">
            <a:xfrm flipV="1">
              <a:off x="3719" y="2915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3688" y="3074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6054725" y="4891087"/>
            <a:ext cx="98425" cy="498475"/>
            <a:chOff x="3814" y="2958"/>
            <a:chExt cx="62" cy="314"/>
          </a:xfrm>
        </p:grpSpPr>
        <p:sp>
          <p:nvSpPr>
            <p:cNvPr id="22" name="Line 21"/>
            <p:cNvSpPr>
              <a:spLocks noChangeShapeType="1"/>
            </p:cNvSpPr>
            <p:nvPr/>
          </p:nvSpPr>
          <p:spPr bwMode="auto">
            <a:xfrm flipV="1">
              <a:off x="3845" y="2957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3814" y="3074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6354763" y="4824412"/>
            <a:ext cx="98425" cy="498475"/>
            <a:chOff x="4003" y="2916"/>
            <a:chExt cx="62" cy="314"/>
          </a:xfrm>
        </p:grpSpPr>
        <p:sp>
          <p:nvSpPr>
            <p:cNvPr id="25" name="Line 24"/>
            <p:cNvSpPr>
              <a:spLocks noChangeShapeType="1"/>
            </p:cNvSpPr>
            <p:nvPr/>
          </p:nvSpPr>
          <p:spPr bwMode="auto">
            <a:xfrm flipV="1">
              <a:off x="4034" y="2915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6" name="Oval 25"/>
            <p:cNvSpPr>
              <a:spLocks noChangeArrowheads="1"/>
            </p:cNvSpPr>
            <p:nvPr/>
          </p:nvSpPr>
          <p:spPr bwMode="auto">
            <a:xfrm>
              <a:off x="4003" y="3074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6554788" y="4891087"/>
            <a:ext cx="98425" cy="498475"/>
            <a:chOff x="4129" y="2958"/>
            <a:chExt cx="62" cy="314"/>
          </a:xfrm>
        </p:grpSpPr>
        <p:sp>
          <p:nvSpPr>
            <p:cNvPr id="28" name="Line 27"/>
            <p:cNvSpPr>
              <a:spLocks noChangeShapeType="1"/>
            </p:cNvSpPr>
            <p:nvPr/>
          </p:nvSpPr>
          <p:spPr bwMode="auto">
            <a:xfrm flipV="1">
              <a:off x="4160" y="2957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4129" y="3074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6854825" y="4824412"/>
            <a:ext cx="98425" cy="498475"/>
            <a:chOff x="4318" y="2916"/>
            <a:chExt cx="62" cy="314"/>
          </a:xfrm>
        </p:grpSpPr>
        <p:sp>
          <p:nvSpPr>
            <p:cNvPr id="31" name="Line 30"/>
            <p:cNvSpPr>
              <a:spLocks noChangeShapeType="1"/>
            </p:cNvSpPr>
            <p:nvPr/>
          </p:nvSpPr>
          <p:spPr bwMode="auto">
            <a:xfrm flipV="1">
              <a:off x="4349" y="2915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4318" y="3074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7054850" y="4891087"/>
            <a:ext cx="98425" cy="498475"/>
            <a:chOff x="4444" y="2958"/>
            <a:chExt cx="62" cy="314"/>
          </a:xfrm>
        </p:grpSpPr>
        <p:sp>
          <p:nvSpPr>
            <p:cNvPr id="34" name="Line 33"/>
            <p:cNvSpPr>
              <a:spLocks noChangeShapeType="1"/>
            </p:cNvSpPr>
            <p:nvPr/>
          </p:nvSpPr>
          <p:spPr bwMode="auto">
            <a:xfrm flipV="1">
              <a:off x="4475" y="2957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5" name="Oval 34"/>
            <p:cNvSpPr>
              <a:spLocks noChangeArrowheads="1"/>
            </p:cNvSpPr>
            <p:nvPr/>
          </p:nvSpPr>
          <p:spPr bwMode="auto">
            <a:xfrm>
              <a:off x="4444" y="3074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36" name="Text Box 35"/>
          <p:cNvSpPr txBox="1">
            <a:spLocks noChangeArrowheads="1"/>
          </p:cNvSpPr>
          <p:nvPr/>
        </p:nvSpPr>
        <p:spPr bwMode="auto">
          <a:xfrm>
            <a:off x="8235950" y="6157912"/>
            <a:ext cx="395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sz="1600" i="1" smtClean="0"/>
              <a:t>1s</a:t>
            </a:r>
          </a:p>
        </p:txBody>
      </p:sp>
      <p:sp>
        <p:nvSpPr>
          <p:cNvPr id="37" name="Text Box 36"/>
          <p:cNvSpPr txBox="1">
            <a:spLocks noChangeArrowheads="1"/>
          </p:cNvSpPr>
          <p:nvPr/>
        </p:nvSpPr>
        <p:spPr bwMode="auto">
          <a:xfrm>
            <a:off x="8221663" y="4824412"/>
            <a:ext cx="406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sz="1600" i="1" smtClean="0"/>
              <a:t>2p</a:t>
            </a:r>
          </a:p>
        </p:txBody>
      </p: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8221663" y="3524250"/>
            <a:ext cx="406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sz="1600" i="1" smtClean="0"/>
              <a:t>3p</a:t>
            </a:r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8235950" y="2482850"/>
            <a:ext cx="395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sz="1600" i="1" smtClean="0"/>
              <a:t>4s</a:t>
            </a:r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8221663" y="2024062"/>
            <a:ext cx="406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sz="1600" i="1" smtClean="0"/>
              <a:t>4p</a:t>
            </a:r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5551488" y="5757862"/>
            <a:ext cx="2700337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6351588" y="5457825"/>
            <a:ext cx="98425" cy="498475"/>
            <a:chOff x="4001" y="3315"/>
            <a:chExt cx="62" cy="314"/>
          </a:xfrm>
        </p:grpSpPr>
        <p:sp>
          <p:nvSpPr>
            <p:cNvPr id="43" name="Line 42"/>
            <p:cNvSpPr>
              <a:spLocks noChangeShapeType="1"/>
            </p:cNvSpPr>
            <p:nvPr/>
          </p:nvSpPr>
          <p:spPr bwMode="auto">
            <a:xfrm flipV="1">
              <a:off x="4032" y="3314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4" name="Oval 43"/>
            <p:cNvSpPr>
              <a:spLocks noChangeArrowheads="1"/>
            </p:cNvSpPr>
            <p:nvPr/>
          </p:nvSpPr>
          <p:spPr bwMode="auto">
            <a:xfrm>
              <a:off x="4001" y="3473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45" name="Group 44"/>
          <p:cNvGrpSpPr>
            <a:grpSpLocks/>
          </p:cNvGrpSpPr>
          <p:nvPr/>
        </p:nvGrpSpPr>
        <p:grpSpPr bwMode="auto">
          <a:xfrm>
            <a:off x="6551613" y="5524500"/>
            <a:ext cx="98425" cy="498475"/>
            <a:chOff x="4127" y="3357"/>
            <a:chExt cx="62" cy="314"/>
          </a:xfrm>
        </p:grpSpPr>
        <p:sp>
          <p:nvSpPr>
            <p:cNvPr id="46" name="Line 45"/>
            <p:cNvSpPr>
              <a:spLocks noChangeShapeType="1"/>
            </p:cNvSpPr>
            <p:nvPr/>
          </p:nvSpPr>
          <p:spPr bwMode="auto">
            <a:xfrm flipV="1">
              <a:off x="4158" y="3356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7" name="Oval 46"/>
            <p:cNvSpPr>
              <a:spLocks noChangeArrowheads="1"/>
            </p:cNvSpPr>
            <p:nvPr/>
          </p:nvSpPr>
          <p:spPr bwMode="auto">
            <a:xfrm>
              <a:off x="4127" y="3473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48" name="Text Box 47"/>
          <p:cNvSpPr txBox="1">
            <a:spLocks noChangeArrowheads="1"/>
          </p:cNvSpPr>
          <p:nvPr/>
        </p:nvSpPr>
        <p:spPr bwMode="auto">
          <a:xfrm>
            <a:off x="8235950" y="5457825"/>
            <a:ext cx="395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sz="1600" i="1" smtClean="0"/>
              <a:t>2s</a:t>
            </a:r>
          </a:p>
        </p:txBody>
      </p:sp>
      <p:sp>
        <p:nvSpPr>
          <p:cNvPr id="49" name="Line 48"/>
          <p:cNvSpPr>
            <a:spLocks noChangeShapeType="1"/>
          </p:cNvSpPr>
          <p:nvPr/>
        </p:nvSpPr>
        <p:spPr bwMode="auto">
          <a:xfrm>
            <a:off x="5554663" y="4508500"/>
            <a:ext cx="2700337" cy="1587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50" name="Group 49"/>
          <p:cNvGrpSpPr>
            <a:grpSpLocks/>
          </p:cNvGrpSpPr>
          <p:nvPr/>
        </p:nvGrpSpPr>
        <p:grpSpPr bwMode="auto">
          <a:xfrm>
            <a:off x="6354763" y="4206875"/>
            <a:ext cx="98425" cy="500062"/>
            <a:chOff x="4003" y="2527"/>
            <a:chExt cx="62" cy="315"/>
          </a:xfrm>
        </p:grpSpPr>
        <p:sp>
          <p:nvSpPr>
            <p:cNvPr id="51" name="Line 50"/>
            <p:cNvSpPr>
              <a:spLocks noChangeShapeType="1"/>
            </p:cNvSpPr>
            <p:nvPr/>
          </p:nvSpPr>
          <p:spPr bwMode="auto">
            <a:xfrm flipV="1">
              <a:off x="4034" y="2526"/>
              <a:ext cx="0" cy="317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2" name="Oval 51"/>
            <p:cNvSpPr>
              <a:spLocks noChangeArrowheads="1"/>
            </p:cNvSpPr>
            <p:nvPr/>
          </p:nvSpPr>
          <p:spPr bwMode="auto">
            <a:xfrm>
              <a:off x="4003" y="2685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6554788" y="4273550"/>
            <a:ext cx="98425" cy="500062"/>
            <a:chOff x="4129" y="2569"/>
            <a:chExt cx="62" cy="315"/>
          </a:xfrm>
        </p:grpSpPr>
        <p:sp>
          <p:nvSpPr>
            <p:cNvPr id="54" name="Line 53"/>
            <p:cNvSpPr>
              <a:spLocks noChangeShapeType="1"/>
            </p:cNvSpPr>
            <p:nvPr/>
          </p:nvSpPr>
          <p:spPr bwMode="auto">
            <a:xfrm flipV="1">
              <a:off x="4160" y="2568"/>
              <a:ext cx="0" cy="317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5" name="Oval 54"/>
            <p:cNvSpPr>
              <a:spLocks noChangeArrowheads="1"/>
            </p:cNvSpPr>
            <p:nvPr/>
          </p:nvSpPr>
          <p:spPr bwMode="auto">
            <a:xfrm>
              <a:off x="4129" y="2685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56" name="Text Box 55"/>
          <p:cNvSpPr txBox="1">
            <a:spLocks noChangeArrowheads="1"/>
          </p:cNvSpPr>
          <p:nvPr/>
        </p:nvSpPr>
        <p:spPr bwMode="auto">
          <a:xfrm>
            <a:off x="8235950" y="4206875"/>
            <a:ext cx="395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sz="1600" i="1" smtClean="0"/>
              <a:t>3s</a:t>
            </a:r>
          </a:p>
        </p:txBody>
      </p:sp>
      <p:sp>
        <p:nvSpPr>
          <p:cNvPr id="57" name="Line 56"/>
          <p:cNvSpPr>
            <a:spLocks noChangeShapeType="1"/>
          </p:cNvSpPr>
          <p:nvPr/>
        </p:nvSpPr>
        <p:spPr bwMode="auto">
          <a:xfrm>
            <a:off x="5568950" y="3282950"/>
            <a:ext cx="2700338" cy="1587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8" name="Text Box 57"/>
          <p:cNvSpPr txBox="1">
            <a:spLocks noChangeArrowheads="1"/>
          </p:cNvSpPr>
          <p:nvPr/>
        </p:nvSpPr>
        <p:spPr bwMode="auto">
          <a:xfrm>
            <a:off x="8251825" y="2982912"/>
            <a:ext cx="406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sz="1600" i="1" smtClean="0"/>
              <a:t>3d</a:t>
            </a:r>
          </a:p>
        </p:txBody>
      </p:sp>
      <p:grpSp>
        <p:nvGrpSpPr>
          <p:cNvPr id="59" name="Group 58"/>
          <p:cNvGrpSpPr>
            <a:grpSpLocks/>
          </p:cNvGrpSpPr>
          <p:nvPr/>
        </p:nvGrpSpPr>
        <p:grpSpPr bwMode="auto">
          <a:xfrm>
            <a:off x="5868988" y="3524250"/>
            <a:ext cx="98425" cy="498475"/>
            <a:chOff x="3697" y="2097"/>
            <a:chExt cx="62" cy="314"/>
          </a:xfrm>
        </p:grpSpPr>
        <p:sp>
          <p:nvSpPr>
            <p:cNvPr id="60" name="Line 59"/>
            <p:cNvSpPr>
              <a:spLocks noChangeShapeType="1"/>
            </p:cNvSpPr>
            <p:nvPr/>
          </p:nvSpPr>
          <p:spPr bwMode="auto">
            <a:xfrm flipV="1">
              <a:off x="3728" y="2096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3697" y="2255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62" name="Group 61"/>
          <p:cNvGrpSpPr>
            <a:grpSpLocks/>
          </p:cNvGrpSpPr>
          <p:nvPr/>
        </p:nvGrpSpPr>
        <p:grpSpPr bwMode="auto">
          <a:xfrm>
            <a:off x="6069013" y="3590925"/>
            <a:ext cx="98425" cy="498475"/>
            <a:chOff x="3823" y="2139"/>
            <a:chExt cx="62" cy="314"/>
          </a:xfrm>
        </p:grpSpPr>
        <p:sp>
          <p:nvSpPr>
            <p:cNvPr id="63" name="Line 62"/>
            <p:cNvSpPr>
              <a:spLocks noChangeShapeType="1"/>
            </p:cNvSpPr>
            <p:nvPr/>
          </p:nvSpPr>
          <p:spPr bwMode="auto">
            <a:xfrm flipV="1">
              <a:off x="3854" y="2138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3823" y="2255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65" name="Group 64"/>
          <p:cNvGrpSpPr>
            <a:grpSpLocks/>
          </p:cNvGrpSpPr>
          <p:nvPr/>
        </p:nvGrpSpPr>
        <p:grpSpPr bwMode="auto">
          <a:xfrm>
            <a:off x="6369050" y="3524250"/>
            <a:ext cx="98425" cy="498475"/>
            <a:chOff x="4012" y="2097"/>
            <a:chExt cx="62" cy="314"/>
          </a:xfrm>
        </p:grpSpPr>
        <p:sp>
          <p:nvSpPr>
            <p:cNvPr id="66" name="Line 65"/>
            <p:cNvSpPr>
              <a:spLocks noChangeShapeType="1"/>
            </p:cNvSpPr>
            <p:nvPr/>
          </p:nvSpPr>
          <p:spPr bwMode="auto">
            <a:xfrm flipV="1">
              <a:off x="4043" y="2096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7" name="Oval 66"/>
            <p:cNvSpPr>
              <a:spLocks noChangeArrowheads="1"/>
            </p:cNvSpPr>
            <p:nvPr/>
          </p:nvSpPr>
          <p:spPr bwMode="auto">
            <a:xfrm>
              <a:off x="4012" y="2255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68" name="Group 67"/>
          <p:cNvGrpSpPr>
            <a:grpSpLocks/>
          </p:cNvGrpSpPr>
          <p:nvPr/>
        </p:nvGrpSpPr>
        <p:grpSpPr bwMode="auto">
          <a:xfrm>
            <a:off x="6569075" y="3590925"/>
            <a:ext cx="98425" cy="498475"/>
            <a:chOff x="4138" y="2139"/>
            <a:chExt cx="62" cy="314"/>
          </a:xfrm>
        </p:grpSpPr>
        <p:sp>
          <p:nvSpPr>
            <p:cNvPr id="69" name="Line 68"/>
            <p:cNvSpPr>
              <a:spLocks noChangeShapeType="1"/>
            </p:cNvSpPr>
            <p:nvPr/>
          </p:nvSpPr>
          <p:spPr bwMode="auto">
            <a:xfrm flipV="1">
              <a:off x="4169" y="2138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4138" y="2255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71" name="Group 70"/>
          <p:cNvGrpSpPr>
            <a:grpSpLocks/>
          </p:cNvGrpSpPr>
          <p:nvPr/>
        </p:nvGrpSpPr>
        <p:grpSpPr bwMode="auto">
          <a:xfrm>
            <a:off x="6869113" y="3524250"/>
            <a:ext cx="98425" cy="498475"/>
            <a:chOff x="4327" y="2097"/>
            <a:chExt cx="62" cy="314"/>
          </a:xfrm>
        </p:grpSpPr>
        <p:sp>
          <p:nvSpPr>
            <p:cNvPr id="72" name="Line 71"/>
            <p:cNvSpPr>
              <a:spLocks noChangeShapeType="1"/>
            </p:cNvSpPr>
            <p:nvPr/>
          </p:nvSpPr>
          <p:spPr bwMode="auto">
            <a:xfrm flipV="1">
              <a:off x="4358" y="2096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3" name="Oval 72"/>
            <p:cNvSpPr>
              <a:spLocks noChangeArrowheads="1"/>
            </p:cNvSpPr>
            <p:nvPr/>
          </p:nvSpPr>
          <p:spPr bwMode="auto">
            <a:xfrm>
              <a:off x="4327" y="2255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74" name="Group 73"/>
          <p:cNvGrpSpPr>
            <a:grpSpLocks/>
          </p:cNvGrpSpPr>
          <p:nvPr/>
        </p:nvGrpSpPr>
        <p:grpSpPr bwMode="auto">
          <a:xfrm>
            <a:off x="7069138" y="3590925"/>
            <a:ext cx="98425" cy="498475"/>
            <a:chOff x="4453" y="2139"/>
            <a:chExt cx="62" cy="314"/>
          </a:xfrm>
        </p:grpSpPr>
        <p:sp>
          <p:nvSpPr>
            <p:cNvPr id="75" name="Line 74"/>
            <p:cNvSpPr>
              <a:spLocks noChangeShapeType="1"/>
            </p:cNvSpPr>
            <p:nvPr/>
          </p:nvSpPr>
          <p:spPr bwMode="auto">
            <a:xfrm flipV="1">
              <a:off x="4484" y="2138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6" name="Oval 75"/>
            <p:cNvSpPr>
              <a:spLocks noChangeArrowheads="1"/>
            </p:cNvSpPr>
            <p:nvPr/>
          </p:nvSpPr>
          <p:spPr bwMode="auto">
            <a:xfrm>
              <a:off x="4453" y="2255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77" name="Group 76"/>
          <p:cNvGrpSpPr>
            <a:grpSpLocks/>
          </p:cNvGrpSpPr>
          <p:nvPr/>
        </p:nvGrpSpPr>
        <p:grpSpPr bwMode="auto">
          <a:xfrm>
            <a:off x="5668963" y="2957512"/>
            <a:ext cx="98425" cy="498475"/>
            <a:chOff x="3571" y="1740"/>
            <a:chExt cx="62" cy="314"/>
          </a:xfrm>
        </p:grpSpPr>
        <p:sp>
          <p:nvSpPr>
            <p:cNvPr id="78" name="Line 77"/>
            <p:cNvSpPr>
              <a:spLocks noChangeShapeType="1"/>
            </p:cNvSpPr>
            <p:nvPr/>
          </p:nvSpPr>
          <p:spPr bwMode="auto">
            <a:xfrm flipV="1">
              <a:off x="3602" y="1739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9" name="Oval 78"/>
            <p:cNvSpPr>
              <a:spLocks noChangeArrowheads="1"/>
            </p:cNvSpPr>
            <p:nvPr/>
          </p:nvSpPr>
          <p:spPr bwMode="auto">
            <a:xfrm>
              <a:off x="3571" y="1898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80" name="Group 79"/>
          <p:cNvGrpSpPr>
            <a:grpSpLocks/>
          </p:cNvGrpSpPr>
          <p:nvPr/>
        </p:nvGrpSpPr>
        <p:grpSpPr bwMode="auto">
          <a:xfrm>
            <a:off x="5868988" y="3024187"/>
            <a:ext cx="98425" cy="498475"/>
            <a:chOff x="3697" y="1782"/>
            <a:chExt cx="62" cy="314"/>
          </a:xfrm>
        </p:grpSpPr>
        <p:sp>
          <p:nvSpPr>
            <p:cNvPr id="81" name="Line 80"/>
            <p:cNvSpPr>
              <a:spLocks noChangeShapeType="1"/>
            </p:cNvSpPr>
            <p:nvPr/>
          </p:nvSpPr>
          <p:spPr bwMode="auto">
            <a:xfrm flipV="1">
              <a:off x="3728" y="1781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3697" y="1898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83" name="Group 82"/>
          <p:cNvGrpSpPr>
            <a:grpSpLocks/>
          </p:cNvGrpSpPr>
          <p:nvPr/>
        </p:nvGrpSpPr>
        <p:grpSpPr bwMode="auto">
          <a:xfrm>
            <a:off x="6169025" y="2957512"/>
            <a:ext cx="98425" cy="498475"/>
            <a:chOff x="3886" y="1740"/>
            <a:chExt cx="62" cy="314"/>
          </a:xfrm>
        </p:grpSpPr>
        <p:sp>
          <p:nvSpPr>
            <p:cNvPr id="84" name="Line 83"/>
            <p:cNvSpPr>
              <a:spLocks noChangeShapeType="1"/>
            </p:cNvSpPr>
            <p:nvPr/>
          </p:nvSpPr>
          <p:spPr bwMode="auto">
            <a:xfrm flipV="1">
              <a:off x="3917" y="1739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3886" y="1898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86" name="Group 85"/>
          <p:cNvGrpSpPr>
            <a:grpSpLocks/>
          </p:cNvGrpSpPr>
          <p:nvPr/>
        </p:nvGrpSpPr>
        <p:grpSpPr bwMode="auto">
          <a:xfrm>
            <a:off x="6369050" y="3024187"/>
            <a:ext cx="98425" cy="498475"/>
            <a:chOff x="4012" y="1782"/>
            <a:chExt cx="62" cy="314"/>
          </a:xfrm>
        </p:grpSpPr>
        <p:sp>
          <p:nvSpPr>
            <p:cNvPr id="87" name="Line 86"/>
            <p:cNvSpPr>
              <a:spLocks noChangeShapeType="1"/>
            </p:cNvSpPr>
            <p:nvPr/>
          </p:nvSpPr>
          <p:spPr bwMode="auto">
            <a:xfrm flipV="1">
              <a:off x="4043" y="1781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4012" y="1898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89" name="Group 88"/>
          <p:cNvGrpSpPr>
            <a:grpSpLocks/>
          </p:cNvGrpSpPr>
          <p:nvPr/>
        </p:nvGrpSpPr>
        <p:grpSpPr bwMode="auto">
          <a:xfrm>
            <a:off x="6669088" y="2957512"/>
            <a:ext cx="98425" cy="498475"/>
            <a:chOff x="4201" y="1740"/>
            <a:chExt cx="62" cy="314"/>
          </a:xfrm>
        </p:grpSpPr>
        <p:sp>
          <p:nvSpPr>
            <p:cNvPr id="90" name="Line 89"/>
            <p:cNvSpPr>
              <a:spLocks noChangeShapeType="1"/>
            </p:cNvSpPr>
            <p:nvPr/>
          </p:nvSpPr>
          <p:spPr bwMode="auto">
            <a:xfrm flipV="1">
              <a:off x="4232" y="1739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1" name="Oval 90"/>
            <p:cNvSpPr>
              <a:spLocks noChangeArrowheads="1"/>
            </p:cNvSpPr>
            <p:nvPr/>
          </p:nvSpPr>
          <p:spPr bwMode="auto">
            <a:xfrm>
              <a:off x="4201" y="1898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92" name="Group 91"/>
          <p:cNvGrpSpPr>
            <a:grpSpLocks/>
          </p:cNvGrpSpPr>
          <p:nvPr/>
        </p:nvGrpSpPr>
        <p:grpSpPr bwMode="auto">
          <a:xfrm>
            <a:off x="6869113" y="3024187"/>
            <a:ext cx="98425" cy="498475"/>
            <a:chOff x="4327" y="1782"/>
            <a:chExt cx="62" cy="314"/>
          </a:xfrm>
        </p:grpSpPr>
        <p:sp>
          <p:nvSpPr>
            <p:cNvPr id="93" name="Line 92"/>
            <p:cNvSpPr>
              <a:spLocks noChangeShapeType="1"/>
            </p:cNvSpPr>
            <p:nvPr/>
          </p:nvSpPr>
          <p:spPr bwMode="auto">
            <a:xfrm flipV="1">
              <a:off x="4358" y="1781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4" name="Oval 93"/>
            <p:cNvSpPr>
              <a:spLocks noChangeArrowheads="1"/>
            </p:cNvSpPr>
            <p:nvPr/>
          </p:nvSpPr>
          <p:spPr bwMode="auto">
            <a:xfrm>
              <a:off x="4327" y="1898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95" name="Group 94"/>
          <p:cNvGrpSpPr>
            <a:grpSpLocks/>
          </p:cNvGrpSpPr>
          <p:nvPr/>
        </p:nvGrpSpPr>
        <p:grpSpPr bwMode="auto">
          <a:xfrm>
            <a:off x="7169150" y="2957512"/>
            <a:ext cx="98425" cy="498475"/>
            <a:chOff x="4516" y="1740"/>
            <a:chExt cx="62" cy="314"/>
          </a:xfrm>
        </p:grpSpPr>
        <p:sp>
          <p:nvSpPr>
            <p:cNvPr id="96" name="Line 95"/>
            <p:cNvSpPr>
              <a:spLocks noChangeShapeType="1"/>
            </p:cNvSpPr>
            <p:nvPr/>
          </p:nvSpPr>
          <p:spPr bwMode="auto">
            <a:xfrm flipV="1">
              <a:off x="4547" y="1739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7" name="Oval 96"/>
            <p:cNvSpPr>
              <a:spLocks noChangeArrowheads="1"/>
            </p:cNvSpPr>
            <p:nvPr/>
          </p:nvSpPr>
          <p:spPr bwMode="auto">
            <a:xfrm>
              <a:off x="4516" y="1898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98" name="Group 97"/>
          <p:cNvGrpSpPr>
            <a:grpSpLocks/>
          </p:cNvGrpSpPr>
          <p:nvPr/>
        </p:nvGrpSpPr>
        <p:grpSpPr bwMode="auto">
          <a:xfrm>
            <a:off x="7369175" y="3024187"/>
            <a:ext cx="98425" cy="498475"/>
            <a:chOff x="4642" y="1782"/>
            <a:chExt cx="62" cy="314"/>
          </a:xfrm>
        </p:grpSpPr>
        <p:sp>
          <p:nvSpPr>
            <p:cNvPr id="99" name="Line 98"/>
            <p:cNvSpPr>
              <a:spLocks noChangeShapeType="1"/>
            </p:cNvSpPr>
            <p:nvPr/>
          </p:nvSpPr>
          <p:spPr bwMode="auto">
            <a:xfrm flipV="1">
              <a:off x="4673" y="1781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0" name="Oval 99"/>
            <p:cNvSpPr>
              <a:spLocks noChangeArrowheads="1"/>
            </p:cNvSpPr>
            <p:nvPr/>
          </p:nvSpPr>
          <p:spPr bwMode="auto">
            <a:xfrm>
              <a:off x="4642" y="1898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01" name="Group 100"/>
          <p:cNvGrpSpPr>
            <a:grpSpLocks/>
          </p:cNvGrpSpPr>
          <p:nvPr/>
        </p:nvGrpSpPr>
        <p:grpSpPr bwMode="auto">
          <a:xfrm>
            <a:off x="7669213" y="2957512"/>
            <a:ext cx="98425" cy="498475"/>
            <a:chOff x="4831" y="1740"/>
            <a:chExt cx="62" cy="314"/>
          </a:xfrm>
        </p:grpSpPr>
        <p:sp>
          <p:nvSpPr>
            <p:cNvPr id="102" name="Line 101"/>
            <p:cNvSpPr>
              <a:spLocks noChangeShapeType="1"/>
            </p:cNvSpPr>
            <p:nvPr/>
          </p:nvSpPr>
          <p:spPr bwMode="auto">
            <a:xfrm flipV="1">
              <a:off x="4862" y="1739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" name="Oval 102"/>
            <p:cNvSpPr>
              <a:spLocks noChangeArrowheads="1"/>
            </p:cNvSpPr>
            <p:nvPr/>
          </p:nvSpPr>
          <p:spPr bwMode="auto">
            <a:xfrm>
              <a:off x="4831" y="1898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04" name="Group 103"/>
          <p:cNvGrpSpPr>
            <a:grpSpLocks/>
          </p:cNvGrpSpPr>
          <p:nvPr/>
        </p:nvGrpSpPr>
        <p:grpSpPr bwMode="auto">
          <a:xfrm>
            <a:off x="7869238" y="3024187"/>
            <a:ext cx="98425" cy="498475"/>
            <a:chOff x="4957" y="1782"/>
            <a:chExt cx="62" cy="314"/>
          </a:xfrm>
        </p:grpSpPr>
        <p:sp>
          <p:nvSpPr>
            <p:cNvPr id="105" name="Line 104"/>
            <p:cNvSpPr>
              <a:spLocks noChangeShapeType="1"/>
            </p:cNvSpPr>
            <p:nvPr/>
          </p:nvSpPr>
          <p:spPr bwMode="auto">
            <a:xfrm flipV="1">
              <a:off x="4988" y="1781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6" name="Oval 105"/>
            <p:cNvSpPr>
              <a:spLocks noChangeArrowheads="1"/>
            </p:cNvSpPr>
            <p:nvPr/>
          </p:nvSpPr>
          <p:spPr bwMode="auto">
            <a:xfrm>
              <a:off x="4957" y="1898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07" name="Group 106"/>
          <p:cNvGrpSpPr>
            <a:grpSpLocks/>
          </p:cNvGrpSpPr>
          <p:nvPr/>
        </p:nvGrpSpPr>
        <p:grpSpPr bwMode="auto">
          <a:xfrm>
            <a:off x="6769100" y="2424112"/>
            <a:ext cx="98425" cy="498475"/>
            <a:chOff x="4264" y="1404"/>
            <a:chExt cx="62" cy="314"/>
          </a:xfrm>
        </p:grpSpPr>
        <p:sp>
          <p:nvSpPr>
            <p:cNvPr id="108" name="Line 107"/>
            <p:cNvSpPr>
              <a:spLocks noChangeShapeType="1"/>
            </p:cNvSpPr>
            <p:nvPr/>
          </p:nvSpPr>
          <p:spPr bwMode="auto">
            <a:xfrm flipV="1">
              <a:off x="4295" y="1403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9" name="Oval 108"/>
            <p:cNvSpPr>
              <a:spLocks noChangeArrowheads="1"/>
            </p:cNvSpPr>
            <p:nvPr/>
          </p:nvSpPr>
          <p:spPr bwMode="auto">
            <a:xfrm>
              <a:off x="4264" y="1562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10" name="Picture 10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8" r="6984"/>
          <a:stretch/>
        </p:blipFill>
        <p:spPr bwMode="auto">
          <a:xfrm>
            <a:off x="1384300" y="1905000"/>
            <a:ext cx="2232025" cy="270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1" name="Text Box 110"/>
          <p:cNvSpPr txBox="1">
            <a:spLocks noChangeArrowheads="1"/>
          </p:cNvSpPr>
          <p:nvPr/>
        </p:nvSpPr>
        <p:spPr bwMode="auto">
          <a:xfrm>
            <a:off x="304800" y="4641850"/>
            <a:ext cx="4679950" cy="194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buClrTx/>
              <a:buFontTx/>
              <a:buNone/>
            </a:pPr>
            <a:r>
              <a:rPr lang="pt-BR" sz="2000">
                <a:solidFill>
                  <a:srgbClr val="FF0000"/>
                </a:solidFill>
              </a:rPr>
              <a:t>Partículas que obedecem o Princípio de Exclusão de Pauli (como os elétrons) são chamadas </a:t>
            </a:r>
            <a:r>
              <a:rPr lang="pt-BR" sz="2000" i="1">
                <a:solidFill>
                  <a:srgbClr val="FF0000"/>
                </a:solidFill>
              </a:rPr>
              <a:t>férmions. </a:t>
            </a:r>
            <a:r>
              <a:rPr lang="pt-BR" sz="2000">
                <a:solidFill>
                  <a:srgbClr val="FF0000"/>
                </a:solidFill>
              </a:rPr>
              <a:t>O nível mais alto de energia ocupado no estado fundamental do sistema é chamado </a:t>
            </a:r>
            <a:r>
              <a:rPr lang="pt-BR" sz="2000" b="1" i="1">
                <a:solidFill>
                  <a:srgbClr val="FF0000"/>
                </a:solidFill>
              </a:rPr>
              <a:t>energia de Fermi</a:t>
            </a:r>
            <a:r>
              <a:rPr lang="pt-BR" sz="2000" i="1">
                <a:solidFill>
                  <a:srgbClr val="FF0000"/>
                </a:solidFill>
              </a:rPr>
              <a:t>, ou </a:t>
            </a:r>
            <a:r>
              <a:rPr lang="pt-BR" sz="2000" b="1" i="1">
                <a:solidFill>
                  <a:srgbClr val="FF0000"/>
                </a:solidFill>
              </a:rPr>
              <a:t>E</a:t>
            </a:r>
            <a:r>
              <a:rPr lang="pt-BR" sz="2000" b="1" i="1" baseline="-25000">
                <a:solidFill>
                  <a:srgbClr val="FF0000"/>
                </a:solidFill>
              </a:rPr>
              <a:t>F</a:t>
            </a:r>
            <a:endParaRPr lang="pt-BR" sz="20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49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6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9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8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8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8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9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9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96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99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5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8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11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14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17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0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3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6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9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2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5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8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41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44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47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0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Níveis</a:t>
            </a:r>
            <a:r>
              <a:rPr lang="en-US" dirty="0" smtClean="0"/>
              <a:t> de </a:t>
            </a:r>
            <a:r>
              <a:rPr lang="en-US" dirty="0" err="1" smtClean="0"/>
              <a:t>Energia</a:t>
            </a:r>
            <a:endParaRPr lang="en-US" dirty="0"/>
          </a:p>
        </p:txBody>
      </p:sp>
      <p:pic>
        <p:nvPicPr>
          <p:cNvPr id="3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064" y="1502908"/>
            <a:ext cx="2709863" cy="154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258888" y="2346325"/>
            <a:ext cx="6421437" cy="3854450"/>
            <a:chOff x="251520" y="1769204"/>
            <a:chExt cx="6421411" cy="3853672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724593" y="1853325"/>
              <a:ext cx="1587" cy="3767964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auto">
            <a:xfrm>
              <a:off x="724593" y="5621289"/>
              <a:ext cx="2584440" cy="1587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967479" y="5327661"/>
              <a:ext cx="2181216" cy="1588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967479" y="2013630"/>
              <a:ext cx="2181216" cy="1588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967479" y="4257902"/>
              <a:ext cx="2181216" cy="1588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967479" y="3216712"/>
              <a:ext cx="2181216" cy="0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967479" y="2381855"/>
              <a:ext cx="2181216" cy="0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251520" y="1932684"/>
              <a:ext cx="269874" cy="2952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9pPr>
            </a:lstStyle>
            <a:p>
              <a:pPr>
                <a:buClrTx/>
                <a:buFontTx/>
                <a:buNone/>
                <a:defRPr/>
              </a:pPr>
              <a:r>
                <a:rPr lang="en-US" smtClean="0"/>
                <a:t>E</a:t>
              </a:r>
            </a:p>
          </p:txBody>
        </p:sp>
        <p:grpSp>
          <p:nvGrpSpPr>
            <p:cNvPr id="13" name="Group 11"/>
            <p:cNvGrpSpPr>
              <a:grpSpLocks/>
            </p:cNvGrpSpPr>
            <p:nvPr/>
          </p:nvGrpSpPr>
          <p:grpSpPr bwMode="auto">
            <a:xfrm>
              <a:off x="1613200" y="5087049"/>
              <a:ext cx="79495" cy="399643"/>
              <a:chOff x="4003" y="3756"/>
              <a:chExt cx="62" cy="314"/>
            </a:xfrm>
          </p:grpSpPr>
          <p:sp>
            <p:nvSpPr>
              <p:cNvPr id="205" name="Line 12"/>
              <p:cNvSpPr>
                <a:spLocks noChangeShapeType="1"/>
              </p:cNvSpPr>
              <p:nvPr/>
            </p:nvSpPr>
            <p:spPr bwMode="auto">
              <a:xfrm flipV="1">
                <a:off x="4034" y="3753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6" name="Oval 13"/>
              <p:cNvSpPr>
                <a:spLocks noChangeArrowheads="1"/>
              </p:cNvSpPr>
              <p:nvPr/>
            </p:nvSpPr>
            <p:spPr bwMode="auto">
              <a:xfrm>
                <a:off x="4003" y="3914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14" name="Group 14"/>
            <p:cNvGrpSpPr>
              <a:grpSpLocks/>
            </p:cNvGrpSpPr>
            <p:nvPr/>
          </p:nvGrpSpPr>
          <p:grpSpPr bwMode="auto">
            <a:xfrm>
              <a:off x="1774755" y="5140504"/>
              <a:ext cx="79495" cy="399643"/>
              <a:chOff x="4129" y="3798"/>
              <a:chExt cx="62" cy="314"/>
            </a:xfrm>
          </p:grpSpPr>
          <p:sp>
            <p:nvSpPr>
              <p:cNvPr id="203" name="Line 15"/>
              <p:cNvSpPr>
                <a:spLocks noChangeShapeType="1"/>
              </p:cNvSpPr>
              <p:nvPr/>
            </p:nvSpPr>
            <p:spPr bwMode="auto">
              <a:xfrm flipV="1">
                <a:off x="4163" y="3797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4" name="Oval 16"/>
              <p:cNvSpPr>
                <a:spLocks noChangeArrowheads="1"/>
              </p:cNvSpPr>
              <p:nvPr/>
            </p:nvSpPr>
            <p:spPr bwMode="auto">
              <a:xfrm>
                <a:off x="4132" y="3914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15" name="Group 17"/>
            <p:cNvGrpSpPr>
              <a:grpSpLocks/>
            </p:cNvGrpSpPr>
            <p:nvPr/>
          </p:nvGrpSpPr>
          <p:grpSpPr bwMode="auto">
            <a:xfrm>
              <a:off x="1209311" y="4017942"/>
              <a:ext cx="79495" cy="399643"/>
              <a:chOff x="3688" y="2916"/>
              <a:chExt cx="62" cy="314"/>
            </a:xfrm>
          </p:grpSpPr>
          <p:sp>
            <p:nvSpPr>
              <p:cNvPr id="201" name="Line 18"/>
              <p:cNvSpPr>
                <a:spLocks noChangeShapeType="1"/>
              </p:cNvSpPr>
              <p:nvPr/>
            </p:nvSpPr>
            <p:spPr bwMode="auto">
              <a:xfrm flipV="1">
                <a:off x="3719" y="2915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2" name="Oval 19"/>
              <p:cNvSpPr>
                <a:spLocks noChangeArrowheads="1"/>
              </p:cNvSpPr>
              <p:nvPr/>
            </p:nvSpPr>
            <p:spPr bwMode="auto">
              <a:xfrm>
                <a:off x="3688" y="3076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16" name="Group 20"/>
            <p:cNvGrpSpPr>
              <a:grpSpLocks/>
            </p:cNvGrpSpPr>
            <p:nvPr/>
          </p:nvGrpSpPr>
          <p:grpSpPr bwMode="auto">
            <a:xfrm>
              <a:off x="1370867" y="4071397"/>
              <a:ext cx="79495" cy="399643"/>
              <a:chOff x="3814" y="2958"/>
              <a:chExt cx="62" cy="314"/>
            </a:xfrm>
          </p:grpSpPr>
          <p:sp>
            <p:nvSpPr>
              <p:cNvPr id="199" name="Line 21"/>
              <p:cNvSpPr>
                <a:spLocks noChangeShapeType="1"/>
              </p:cNvSpPr>
              <p:nvPr/>
            </p:nvSpPr>
            <p:spPr bwMode="auto">
              <a:xfrm flipV="1">
                <a:off x="3845" y="2955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0" name="Oval 22"/>
              <p:cNvSpPr>
                <a:spLocks noChangeArrowheads="1"/>
              </p:cNvSpPr>
              <p:nvPr/>
            </p:nvSpPr>
            <p:spPr bwMode="auto">
              <a:xfrm>
                <a:off x="3814" y="3071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17" name="Group 23"/>
            <p:cNvGrpSpPr>
              <a:grpSpLocks/>
            </p:cNvGrpSpPr>
            <p:nvPr/>
          </p:nvGrpSpPr>
          <p:grpSpPr bwMode="auto">
            <a:xfrm>
              <a:off x="1613200" y="4017942"/>
              <a:ext cx="79495" cy="399643"/>
              <a:chOff x="4003" y="2916"/>
              <a:chExt cx="62" cy="314"/>
            </a:xfrm>
          </p:grpSpPr>
          <p:sp>
            <p:nvSpPr>
              <p:cNvPr id="197" name="Line 24"/>
              <p:cNvSpPr>
                <a:spLocks noChangeShapeType="1"/>
              </p:cNvSpPr>
              <p:nvPr/>
            </p:nvSpPr>
            <p:spPr bwMode="auto">
              <a:xfrm flipV="1">
                <a:off x="4034" y="2915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98" name="Oval 25"/>
              <p:cNvSpPr>
                <a:spLocks noChangeArrowheads="1"/>
              </p:cNvSpPr>
              <p:nvPr/>
            </p:nvSpPr>
            <p:spPr bwMode="auto">
              <a:xfrm>
                <a:off x="4003" y="3076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18" name="Group 26"/>
            <p:cNvGrpSpPr>
              <a:grpSpLocks/>
            </p:cNvGrpSpPr>
            <p:nvPr/>
          </p:nvGrpSpPr>
          <p:grpSpPr bwMode="auto">
            <a:xfrm>
              <a:off x="1774755" y="4071397"/>
              <a:ext cx="79495" cy="399643"/>
              <a:chOff x="4129" y="2958"/>
              <a:chExt cx="62" cy="314"/>
            </a:xfrm>
          </p:grpSpPr>
          <p:sp>
            <p:nvSpPr>
              <p:cNvPr id="195" name="Line 27"/>
              <p:cNvSpPr>
                <a:spLocks noChangeShapeType="1"/>
              </p:cNvSpPr>
              <p:nvPr/>
            </p:nvSpPr>
            <p:spPr bwMode="auto">
              <a:xfrm flipV="1">
                <a:off x="4163" y="2955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96" name="Oval 28"/>
              <p:cNvSpPr>
                <a:spLocks noChangeArrowheads="1"/>
              </p:cNvSpPr>
              <p:nvPr/>
            </p:nvSpPr>
            <p:spPr bwMode="auto">
              <a:xfrm>
                <a:off x="4132" y="3071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19" name="Group 29"/>
            <p:cNvGrpSpPr>
              <a:grpSpLocks/>
            </p:cNvGrpSpPr>
            <p:nvPr/>
          </p:nvGrpSpPr>
          <p:grpSpPr bwMode="auto">
            <a:xfrm>
              <a:off x="2017088" y="4017942"/>
              <a:ext cx="79495" cy="399643"/>
              <a:chOff x="4318" y="2916"/>
              <a:chExt cx="62" cy="314"/>
            </a:xfrm>
          </p:grpSpPr>
          <p:sp>
            <p:nvSpPr>
              <p:cNvPr id="193" name="Line 30"/>
              <p:cNvSpPr>
                <a:spLocks noChangeShapeType="1"/>
              </p:cNvSpPr>
              <p:nvPr/>
            </p:nvSpPr>
            <p:spPr bwMode="auto">
              <a:xfrm flipV="1">
                <a:off x="4349" y="2915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94" name="Oval 31"/>
              <p:cNvSpPr>
                <a:spLocks noChangeArrowheads="1"/>
              </p:cNvSpPr>
              <p:nvPr/>
            </p:nvSpPr>
            <p:spPr bwMode="auto">
              <a:xfrm>
                <a:off x="4318" y="3076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20" name="Group 32"/>
            <p:cNvGrpSpPr>
              <a:grpSpLocks/>
            </p:cNvGrpSpPr>
            <p:nvPr/>
          </p:nvGrpSpPr>
          <p:grpSpPr bwMode="auto">
            <a:xfrm>
              <a:off x="2178643" y="4071397"/>
              <a:ext cx="79495" cy="399643"/>
              <a:chOff x="4444" y="2958"/>
              <a:chExt cx="62" cy="314"/>
            </a:xfrm>
          </p:grpSpPr>
          <p:sp>
            <p:nvSpPr>
              <p:cNvPr id="191" name="Line 33"/>
              <p:cNvSpPr>
                <a:spLocks noChangeShapeType="1"/>
              </p:cNvSpPr>
              <p:nvPr/>
            </p:nvSpPr>
            <p:spPr bwMode="auto">
              <a:xfrm flipV="1">
                <a:off x="4475" y="2955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92" name="Oval 34"/>
              <p:cNvSpPr>
                <a:spLocks noChangeArrowheads="1"/>
              </p:cNvSpPr>
              <p:nvPr/>
            </p:nvSpPr>
            <p:spPr bwMode="auto">
              <a:xfrm>
                <a:off x="4444" y="3071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1" name="Line 40"/>
            <p:cNvSpPr>
              <a:spLocks noChangeShapeType="1"/>
            </p:cNvSpPr>
            <p:nvPr/>
          </p:nvSpPr>
          <p:spPr bwMode="auto">
            <a:xfrm>
              <a:off x="964304" y="4765799"/>
              <a:ext cx="2181216" cy="1588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22" name="Group 41"/>
            <p:cNvGrpSpPr>
              <a:grpSpLocks/>
            </p:cNvGrpSpPr>
            <p:nvPr/>
          </p:nvGrpSpPr>
          <p:grpSpPr bwMode="auto">
            <a:xfrm>
              <a:off x="1610635" y="4525768"/>
              <a:ext cx="79495" cy="399643"/>
              <a:chOff x="4001" y="3315"/>
              <a:chExt cx="62" cy="314"/>
            </a:xfrm>
          </p:grpSpPr>
          <p:sp>
            <p:nvSpPr>
              <p:cNvPr id="189" name="Line 42"/>
              <p:cNvSpPr>
                <a:spLocks noChangeShapeType="1"/>
              </p:cNvSpPr>
              <p:nvPr/>
            </p:nvSpPr>
            <p:spPr bwMode="auto">
              <a:xfrm flipV="1">
                <a:off x="4032" y="3314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90" name="Oval 43"/>
              <p:cNvSpPr>
                <a:spLocks noChangeArrowheads="1"/>
              </p:cNvSpPr>
              <p:nvPr/>
            </p:nvSpPr>
            <p:spPr bwMode="auto">
              <a:xfrm>
                <a:off x="4001" y="3475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23" name="Group 44"/>
            <p:cNvGrpSpPr>
              <a:grpSpLocks/>
            </p:cNvGrpSpPr>
            <p:nvPr/>
          </p:nvGrpSpPr>
          <p:grpSpPr bwMode="auto">
            <a:xfrm>
              <a:off x="1772191" y="4579223"/>
              <a:ext cx="79495" cy="399643"/>
              <a:chOff x="4127" y="3357"/>
              <a:chExt cx="62" cy="314"/>
            </a:xfrm>
          </p:grpSpPr>
          <p:sp>
            <p:nvSpPr>
              <p:cNvPr id="187" name="Line 45"/>
              <p:cNvSpPr>
                <a:spLocks noChangeShapeType="1"/>
              </p:cNvSpPr>
              <p:nvPr/>
            </p:nvSpPr>
            <p:spPr bwMode="auto">
              <a:xfrm flipV="1">
                <a:off x="4158" y="3354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88" name="Oval 46"/>
              <p:cNvSpPr>
                <a:spLocks noChangeArrowheads="1"/>
              </p:cNvSpPr>
              <p:nvPr/>
            </p:nvSpPr>
            <p:spPr bwMode="auto">
              <a:xfrm>
                <a:off x="4127" y="3470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4" name="Line 48"/>
            <p:cNvSpPr>
              <a:spLocks noChangeShapeType="1"/>
            </p:cNvSpPr>
            <p:nvPr/>
          </p:nvSpPr>
          <p:spPr bwMode="auto">
            <a:xfrm>
              <a:off x="967479" y="3764289"/>
              <a:ext cx="2181216" cy="1587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25" name="Group 49"/>
            <p:cNvGrpSpPr>
              <a:grpSpLocks/>
            </p:cNvGrpSpPr>
            <p:nvPr/>
          </p:nvGrpSpPr>
          <p:grpSpPr bwMode="auto">
            <a:xfrm>
              <a:off x="1613200" y="3522843"/>
              <a:ext cx="79495" cy="400915"/>
              <a:chOff x="4003" y="2527"/>
              <a:chExt cx="62" cy="315"/>
            </a:xfrm>
          </p:grpSpPr>
          <p:sp>
            <p:nvSpPr>
              <p:cNvPr id="185" name="Line 50"/>
              <p:cNvSpPr>
                <a:spLocks noChangeShapeType="1"/>
              </p:cNvSpPr>
              <p:nvPr/>
            </p:nvSpPr>
            <p:spPr bwMode="auto">
              <a:xfrm flipV="1">
                <a:off x="4034" y="2526"/>
                <a:ext cx="0" cy="317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86" name="Oval 51"/>
              <p:cNvSpPr>
                <a:spLocks noChangeArrowheads="1"/>
              </p:cNvSpPr>
              <p:nvPr/>
            </p:nvSpPr>
            <p:spPr bwMode="auto">
              <a:xfrm>
                <a:off x="4003" y="2684"/>
                <a:ext cx="62" cy="60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26" name="Group 52"/>
            <p:cNvGrpSpPr>
              <a:grpSpLocks/>
            </p:cNvGrpSpPr>
            <p:nvPr/>
          </p:nvGrpSpPr>
          <p:grpSpPr bwMode="auto">
            <a:xfrm>
              <a:off x="1774755" y="3576299"/>
              <a:ext cx="79495" cy="400915"/>
              <a:chOff x="4129" y="2569"/>
              <a:chExt cx="62" cy="315"/>
            </a:xfrm>
          </p:grpSpPr>
          <p:sp>
            <p:nvSpPr>
              <p:cNvPr id="183" name="Line 53"/>
              <p:cNvSpPr>
                <a:spLocks noChangeShapeType="1"/>
              </p:cNvSpPr>
              <p:nvPr/>
            </p:nvSpPr>
            <p:spPr bwMode="auto">
              <a:xfrm flipV="1">
                <a:off x="4163" y="2568"/>
                <a:ext cx="0" cy="317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84" name="Oval 54"/>
              <p:cNvSpPr>
                <a:spLocks noChangeArrowheads="1"/>
              </p:cNvSpPr>
              <p:nvPr/>
            </p:nvSpPr>
            <p:spPr bwMode="auto">
              <a:xfrm>
                <a:off x="4132" y="2687"/>
                <a:ext cx="62" cy="60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7" name="Line 56"/>
            <p:cNvSpPr>
              <a:spLocks noChangeShapeType="1"/>
            </p:cNvSpPr>
            <p:nvPr/>
          </p:nvSpPr>
          <p:spPr bwMode="auto">
            <a:xfrm>
              <a:off x="978592" y="2781825"/>
              <a:ext cx="2181216" cy="1588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28" name="Group 58"/>
            <p:cNvGrpSpPr>
              <a:grpSpLocks/>
            </p:cNvGrpSpPr>
            <p:nvPr/>
          </p:nvGrpSpPr>
          <p:grpSpPr bwMode="auto">
            <a:xfrm>
              <a:off x="1220851" y="2975562"/>
              <a:ext cx="79495" cy="399643"/>
              <a:chOff x="3697" y="2097"/>
              <a:chExt cx="62" cy="314"/>
            </a:xfrm>
          </p:grpSpPr>
          <p:sp>
            <p:nvSpPr>
              <p:cNvPr id="181" name="Line 59"/>
              <p:cNvSpPr>
                <a:spLocks noChangeShapeType="1"/>
              </p:cNvSpPr>
              <p:nvPr/>
            </p:nvSpPr>
            <p:spPr bwMode="auto">
              <a:xfrm flipV="1">
                <a:off x="3728" y="2096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82" name="Oval 60"/>
              <p:cNvSpPr>
                <a:spLocks noChangeArrowheads="1"/>
              </p:cNvSpPr>
              <p:nvPr/>
            </p:nvSpPr>
            <p:spPr bwMode="auto">
              <a:xfrm>
                <a:off x="3697" y="2255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29" name="Group 61"/>
            <p:cNvGrpSpPr>
              <a:grpSpLocks/>
            </p:cNvGrpSpPr>
            <p:nvPr/>
          </p:nvGrpSpPr>
          <p:grpSpPr bwMode="auto">
            <a:xfrm>
              <a:off x="1382407" y="3029018"/>
              <a:ext cx="79495" cy="399643"/>
              <a:chOff x="3823" y="2139"/>
              <a:chExt cx="62" cy="314"/>
            </a:xfrm>
          </p:grpSpPr>
          <p:sp>
            <p:nvSpPr>
              <p:cNvPr id="179" name="Line 62"/>
              <p:cNvSpPr>
                <a:spLocks noChangeShapeType="1"/>
              </p:cNvSpPr>
              <p:nvPr/>
            </p:nvSpPr>
            <p:spPr bwMode="auto">
              <a:xfrm flipV="1">
                <a:off x="3851" y="2138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80" name="Oval 63"/>
              <p:cNvSpPr>
                <a:spLocks noChangeArrowheads="1"/>
              </p:cNvSpPr>
              <p:nvPr/>
            </p:nvSpPr>
            <p:spPr bwMode="auto">
              <a:xfrm>
                <a:off x="3823" y="2255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30" name="Group 64"/>
            <p:cNvGrpSpPr>
              <a:grpSpLocks/>
            </p:cNvGrpSpPr>
            <p:nvPr/>
          </p:nvGrpSpPr>
          <p:grpSpPr bwMode="auto">
            <a:xfrm>
              <a:off x="1624739" y="2975562"/>
              <a:ext cx="79495" cy="399643"/>
              <a:chOff x="4012" y="2097"/>
              <a:chExt cx="62" cy="314"/>
            </a:xfrm>
          </p:grpSpPr>
          <p:sp>
            <p:nvSpPr>
              <p:cNvPr id="177" name="Line 65"/>
              <p:cNvSpPr>
                <a:spLocks noChangeShapeType="1"/>
              </p:cNvSpPr>
              <p:nvPr/>
            </p:nvSpPr>
            <p:spPr bwMode="auto">
              <a:xfrm flipV="1">
                <a:off x="4043" y="2096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78" name="Oval 66"/>
              <p:cNvSpPr>
                <a:spLocks noChangeArrowheads="1"/>
              </p:cNvSpPr>
              <p:nvPr/>
            </p:nvSpPr>
            <p:spPr bwMode="auto">
              <a:xfrm>
                <a:off x="4012" y="2255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31" name="Group 67"/>
            <p:cNvGrpSpPr>
              <a:grpSpLocks/>
            </p:cNvGrpSpPr>
            <p:nvPr/>
          </p:nvGrpSpPr>
          <p:grpSpPr bwMode="auto">
            <a:xfrm>
              <a:off x="1786294" y="3029018"/>
              <a:ext cx="79495" cy="399643"/>
              <a:chOff x="4138" y="2139"/>
              <a:chExt cx="62" cy="314"/>
            </a:xfrm>
          </p:grpSpPr>
          <p:sp>
            <p:nvSpPr>
              <p:cNvPr id="175" name="Line 68"/>
              <p:cNvSpPr>
                <a:spLocks noChangeShapeType="1"/>
              </p:cNvSpPr>
              <p:nvPr/>
            </p:nvSpPr>
            <p:spPr bwMode="auto">
              <a:xfrm flipV="1">
                <a:off x="4169" y="2138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76" name="Oval 69"/>
              <p:cNvSpPr>
                <a:spLocks noChangeArrowheads="1"/>
              </p:cNvSpPr>
              <p:nvPr/>
            </p:nvSpPr>
            <p:spPr bwMode="auto">
              <a:xfrm>
                <a:off x="4138" y="2255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32" name="Group 70"/>
            <p:cNvGrpSpPr>
              <a:grpSpLocks/>
            </p:cNvGrpSpPr>
            <p:nvPr/>
          </p:nvGrpSpPr>
          <p:grpSpPr bwMode="auto">
            <a:xfrm>
              <a:off x="2028628" y="2975562"/>
              <a:ext cx="79495" cy="399643"/>
              <a:chOff x="4327" y="2097"/>
              <a:chExt cx="62" cy="314"/>
            </a:xfrm>
          </p:grpSpPr>
          <p:sp>
            <p:nvSpPr>
              <p:cNvPr id="173" name="Line 71"/>
              <p:cNvSpPr>
                <a:spLocks noChangeShapeType="1"/>
              </p:cNvSpPr>
              <p:nvPr/>
            </p:nvSpPr>
            <p:spPr bwMode="auto">
              <a:xfrm flipV="1">
                <a:off x="4359" y="2096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74" name="Oval 72"/>
              <p:cNvSpPr>
                <a:spLocks noChangeArrowheads="1"/>
              </p:cNvSpPr>
              <p:nvPr/>
            </p:nvSpPr>
            <p:spPr bwMode="auto">
              <a:xfrm>
                <a:off x="4324" y="2255"/>
                <a:ext cx="68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33" name="Group 73"/>
            <p:cNvGrpSpPr>
              <a:grpSpLocks/>
            </p:cNvGrpSpPr>
            <p:nvPr/>
          </p:nvGrpSpPr>
          <p:grpSpPr bwMode="auto">
            <a:xfrm>
              <a:off x="2190183" y="3029018"/>
              <a:ext cx="79495" cy="399643"/>
              <a:chOff x="4453" y="2139"/>
              <a:chExt cx="62" cy="314"/>
            </a:xfrm>
          </p:grpSpPr>
          <p:sp>
            <p:nvSpPr>
              <p:cNvPr id="171" name="Line 74"/>
              <p:cNvSpPr>
                <a:spLocks noChangeShapeType="1"/>
              </p:cNvSpPr>
              <p:nvPr/>
            </p:nvSpPr>
            <p:spPr bwMode="auto">
              <a:xfrm flipV="1">
                <a:off x="4484" y="2138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72" name="Oval 75"/>
              <p:cNvSpPr>
                <a:spLocks noChangeArrowheads="1"/>
              </p:cNvSpPr>
              <p:nvPr/>
            </p:nvSpPr>
            <p:spPr bwMode="auto">
              <a:xfrm>
                <a:off x="4453" y="2255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34" name="Group 76"/>
            <p:cNvGrpSpPr>
              <a:grpSpLocks/>
            </p:cNvGrpSpPr>
            <p:nvPr/>
          </p:nvGrpSpPr>
          <p:grpSpPr bwMode="auto">
            <a:xfrm>
              <a:off x="1059296" y="2521191"/>
              <a:ext cx="79495" cy="399643"/>
              <a:chOff x="3571" y="1740"/>
              <a:chExt cx="62" cy="314"/>
            </a:xfrm>
          </p:grpSpPr>
          <p:sp>
            <p:nvSpPr>
              <p:cNvPr id="169" name="Line 77"/>
              <p:cNvSpPr>
                <a:spLocks noChangeShapeType="1"/>
              </p:cNvSpPr>
              <p:nvPr/>
            </p:nvSpPr>
            <p:spPr bwMode="auto">
              <a:xfrm flipV="1">
                <a:off x="3602" y="1739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70" name="Oval 78"/>
              <p:cNvSpPr>
                <a:spLocks noChangeArrowheads="1"/>
              </p:cNvSpPr>
              <p:nvPr/>
            </p:nvSpPr>
            <p:spPr bwMode="auto">
              <a:xfrm>
                <a:off x="3571" y="1900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35" name="Group 79"/>
            <p:cNvGrpSpPr>
              <a:grpSpLocks/>
            </p:cNvGrpSpPr>
            <p:nvPr/>
          </p:nvGrpSpPr>
          <p:grpSpPr bwMode="auto">
            <a:xfrm>
              <a:off x="1220851" y="2574647"/>
              <a:ext cx="79495" cy="399643"/>
              <a:chOff x="3697" y="1782"/>
              <a:chExt cx="62" cy="314"/>
            </a:xfrm>
          </p:grpSpPr>
          <p:sp>
            <p:nvSpPr>
              <p:cNvPr id="167" name="Line 80"/>
              <p:cNvSpPr>
                <a:spLocks noChangeShapeType="1"/>
              </p:cNvSpPr>
              <p:nvPr/>
            </p:nvSpPr>
            <p:spPr bwMode="auto">
              <a:xfrm flipV="1">
                <a:off x="3728" y="1779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68" name="Oval 81"/>
              <p:cNvSpPr>
                <a:spLocks noChangeArrowheads="1"/>
              </p:cNvSpPr>
              <p:nvPr/>
            </p:nvSpPr>
            <p:spPr bwMode="auto">
              <a:xfrm>
                <a:off x="3697" y="1895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36" name="Group 82"/>
            <p:cNvGrpSpPr>
              <a:grpSpLocks/>
            </p:cNvGrpSpPr>
            <p:nvPr/>
          </p:nvGrpSpPr>
          <p:grpSpPr bwMode="auto">
            <a:xfrm>
              <a:off x="1463184" y="2521191"/>
              <a:ext cx="79495" cy="399643"/>
              <a:chOff x="3886" y="1740"/>
              <a:chExt cx="62" cy="314"/>
            </a:xfrm>
          </p:grpSpPr>
          <p:sp>
            <p:nvSpPr>
              <p:cNvPr id="165" name="Line 83"/>
              <p:cNvSpPr>
                <a:spLocks noChangeShapeType="1"/>
              </p:cNvSpPr>
              <p:nvPr/>
            </p:nvSpPr>
            <p:spPr bwMode="auto">
              <a:xfrm flipV="1">
                <a:off x="3917" y="1739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66" name="Oval 84"/>
              <p:cNvSpPr>
                <a:spLocks noChangeArrowheads="1"/>
              </p:cNvSpPr>
              <p:nvPr/>
            </p:nvSpPr>
            <p:spPr bwMode="auto">
              <a:xfrm>
                <a:off x="3886" y="1900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37" name="Group 85"/>
            <p:cNvGrpSpPr>
              <a:grpSpLocks/>
            </p:cNvGrpSpPr>
            <p:nvPr/>
          </p:nvGrpSpPr>
          <p:grpSpPr bwMode="auto">
            <a:xfrm>
              <a:off x="1624739" y="2574647"/>
              <a:ext cx="79495" cy="399643"/>
              <a:chOff x="4012" y="1782"/>
              <a:chExt cx="62" cy="314"/>
            </a:xfrm>
          </p:grpSpPr>
          <p:sp>
            <p:nvSpPr>
              <p:cNvPr id="163" name="Line 86"/>
              <p:cNvSpPr>
                <a:spLocks noChangeShapeType="1"/>
              </p:cNvSpPr>
              <p:nvPr/>
            </p:nvSpPr>
            <p:spPr bwMode="auto">
              <a:xfrm flipV="1">
                <a:off x="4043" y="1779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64" name="Oval 87"/>
              <p:cNvSpPr>
                <a:spLocks noChangeArrowheads="1"/>
              </p:cNvSpPr>
              <p:nvPr/>
            </p:nvSpPr>
            <p:spPr bwMode="auto">
              <a:xfrm>
                <a:off x="4012" y="1895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38" name="Group 88"/>
            <p:cNvGrpSpPr>
              <a:grpSpLocks/>
            </p:cNvGrpSpPr>
            <p:nvPr/>
          </p:nvGrpSpPr>
          <p:grpSpPr bwMode="auto">
            <a:xfrm>
              <a:off x="1867072" y="2521191"/>
              <a:ext cx="79495" cy="399643"/>
              <a:chOff x="4201" y="1740"/>
              <a:chExt cx="62" cy="314"/>
            </a:xfrm>
          </p:grpSpPr>
          <p:sp>
            <p:nvSpPr>
              <p:cNvPr id="161" name="Line 89"/>
              <p:cNvSpPr>
                <a:spLocks noChangeShapeType="1"/>
              </p:cNvSpPr>
              <p:nvPr/>
            </p:nvSpPr>
            <p:spPr bwMode="auto">
              <a:xfrm flipV="1">
                <a:off x="4232" y="1739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62" name="Oval 90"/>
              <p:cNvSpPr>
                <a:spLocks noChangeArrowheads="1"/>
              </p:cNvSpPr>
              <p:nvPr/>
            </p:nvSpPr>
            <p:spPr bwMode="auto">
              <a:xfrm>
                <a:off x="4201" y="1900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39" name="Group 91"/>
            <p:cNvGrpSpPr>
              <a:grpSpLocks/>
            </p:cNvGrpSpPr>
            <p:nvPr/>
          </p:nvGrpSpPr>
          <p:grpSpPr bwMode="auto">
            <a:xfrm>
              <a:off x="2028628" y="2574647"/>
              <a:ext cx="79495" cy="399643"/>
              <a:chOff x="4327" y="1782"/>
              <a:chExt cx="62" cy="314"/>
            </a:xfrm>
          </p:grpSpPr>
          <p:sp>
            <p:nvSpPr>
              <p:cNvPr id="159" name="Line 92"/>
              <p:cNvSpPr>
                <a:spLocks noChangeShapeType="1"/>
              </p:cNvSpPr>
              <p:nvPr/>
            </p:nvSpPr>
            <p:spPr bwMode="auto">
              <a:xfrm flipV="1">
                <a:off x="4359" y="1779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60" name="Oval 93"/>
              <p:cNvSpPr>
                <a:spLocks noChangeArrowheads="1"/>
              </p:cNvSpPr>
              <p:nvPr/>
            </p:nvSpPr>
            <p:spPr bwMode="auto">
              <a:xfrm>
                <a:off x="4324" y="1895"/>
                <a:ext cx="68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40" name="Group 94"/>
            <p:cNvGrpSpPr>
              <a:grpSpLocks/>
            </p:cNvGrpSpPr>
            <p:nvPr/>
          </p:nvGrpSpPr>
          <p:grpSpPr bwMode="auto">
            <a:xfrm>
              <a:off x="2270960" y="2521191"/>
              <a:ext cx="79495" cy="399643"/>
              <a:chOff x="4516" y="1740"/>
              <a:chExt cx="62" cy="314"/>
            </a:xfrm>
          </p:grpSpPr>
          <p:sp>
            <p:nvSpPr>
              <p:cNvPr id="157" name="Line 95"/>
              <p:cNvSpPr>
                <a:spLocks noChangeShapeType="1"/>
              </p:cNvSpPr>
              <p:nvPr/>
            </p:nvSpPr>
            <p:spPr bwMode="auto">
              <a:xfrm flipV="1">
                <a:off x="4547" y="1739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58" name="Oval 96"/>
              <p:cNvSpPr>
                <a:spLocks noChangeArrowheads="1"/>
              </p:cNvSpPr>
              <p:nvPr/>
            </p:nvSpPr>
            <p:spPr bwMode="auto">
              <a:xfrm>
                <a:off x="4516" y="1900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41" name="Group 97"/>
            <p:cNvGrpSpPr>
              <a:grpSpLocks/>
            </p:cNvGrpSpPr>
            <p:nvPr/>
          </p:nvGrpSpPr>
          <p:grpSpPr bwMode="auto">
            <a:xfrm>
              <a:off x="2432515" y="2574647"/>
              <a:ext cx="79495" cy="399643"/>
              <a:chOff x="4642" y="1782"/>
              <a:chExt cx="62" cy="314"/>
            </a:xfrm>
          </p:grpSpPr>
          <p:sp>
            <p:nvSpPr>
              <p:cNvPr id="155" name="Line 98"/>
              <p:cNvSpPr>
                <a:spLocks noChangeShapeType="1"/>
              </p:cNvSpPr>
              <p:nvPr/>
            </p:nvSpPr>
            <p:spPr bwMode="auto">
              <a:xfrm flipV="1">
                <a:off x="4673" y="1779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56" name="Oval 99"/>
              <p:cNvSpPr>
                <a:spLocks noChangeArrowheads="1"/>
              </p:cNvSpPr>
              <p:nvPr/>
            </p:nvSpPr>
            <p:spPr bwMode="auto">
              <a:xfrm>
                <a:off x="4642" y="1895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42" name="Group 100"/>
            <p:cNvGrpSpPr>
              <a:grpSpLocks/>
            </p:cNvGrpSpPr>
            <p:nvPr/>
          </p:nvGrpSpPr>
          <p:grpSpPr bwMode="auto">
            <a:xfrm>
              <a:off x="2674849" y="2521191"/>
              <a:ext cx="79495" cy="399643"/>
              <a:chOff x="4831" y="1740"/>
              <a:chExt cx="62" cy="314"/>
            </a:xfrm>
          </p:grpSpPr>
          <p:sp>
            <p:nvSpPr>
              <p:cNvPr id="153" name="Line 101"/>
              <p:cNvSpPr>
                <a:spLocks noChangeShapeType="1"/>
              </p:cNvSpPr>
              <p:nvPr/>
            </p:nvSpPr>
            <p:spPr bwMode="auto">
              <a:xfrm flipV="1">
                <a:off x="4865" y="1739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54" name="Oval 102"/>
              <p:cNvSpPr>
                <a:spLocks noChangeArrowheads="1"/>
              </p:cNvSpPr>
              <p:nvPr/>
            </p:nvSpPr>
            <p:spPr bwMode="auto">
              <a:xfrm>
                <a:off x="4834" y="1900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43" name="Group 103"/>
            <p:cNvGrpSpPr>
              <a:grpSpLocks/>
            </p:cNvGrpSpPr>
            <p:nvPr/>
          </p:nvGrpSpPr>
          <p:grpSpPr bwMode="auto">
            <a:xfrm>
              <a:off x="2836404" y="2574647"/>
              <a:ext cx="79495" cy="399643"/>
              <a:chOff x="4957" y="1782"/>
              <a:chExt cx="62" cy="314"/>
            </a:xfrm>
          </p:grpSpPr>
          <p:sp>
            <p:nvSpPr>
              <p:cNvPr id="151" name="Line 104"/>
              <p:cNvSpPr>
                <a:spLocks noChangeShapeType="1"/>
              </p:cNvSpPr>
              <p:nvPr/>
            </p:nvSpPr>
            <p:spPr bwMode="auto">
              <a:xfrm flipV="1">
                <a:off x="4988" y="1779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52" name="Oval 105"/>
              <p:cNvSpPr>
                <a:spLocks noChangeArrowheads="1"/>
              </p:cNvSpPr>
              <p:nvPr/>
            </p:nvSpPr>
            <p:spPr bwMode="auto">
              <a:xfrm>
                <a:off x="4957" y="1895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44" name="Group 106"/>
            <p:cNvGrpSpPr>
              <a:grpSpLocks/>
            </p:cNvGrpSpPr>
            <p:nvPr/>
          </p:nvGrpSpPr>
          <p:grpSpPr bwMode="auto">
            <a:xfrm>
              <a:off x="1947850" y="2093548"/>
              <a:ext cx="79495" cy="399643"/>
              <a:chOff x="4264" y="1404"/>
              <a:chExt cx="62" cy="314"/>
            </a:xfrm>
          </p:grpSpPr>
          <p:sp>
            <p:nvSpPr>
              <p:cNvPr id="149" name="Line 107"/>
              <p:cNvSpPr>
                <a:spLocks noChangeShapeType="1"/>
              </p:cNvSpPr>
              <p:nvPr/>
            </p:nvSpPr>
            <p:spPr bwMode="auto">
              <a:xfrm flipV="1">
                <a:off x="4295" y="1401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50" name="Oval 108"/>
              <p:cNvSpPr>
                <a:spLocks noChangeArrowheads="1"/>
              </p:cNvSpPr>
              <p:nvPr/>
            </p:nvSpPr>
            <p:spPr bwMode="auto">
              <a:xfrm>
                <a:off x="4267" y="1562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45" name="Line 4"/>
            <p:cNvSpPr>
              <a:spLocks noChangeShapeType="1"/>
            </p:cNvSpPr>
            <p:nvPr/>
          </p:nvSpPr>
          <p:spPr bwMode="auto">
            <a:xfrm>
              <a:off x="3923392" y="5618115"/>
              <a:ext cx="2586028" cy="1587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Line 5"/>
            <p:cNvSpPr>
              <a:spLocks noChangeShapeType="1"/>
            </p:cNvSpPr>
            <p:nvPr/>
          </p:nvSpPr>
          <p:spPr bwMode="auto">
            <a:xfrm>
              <a:off x="4166279" y="5324486"/>
              <a:ext cx="2181216" cy="0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7" name="Line 6"/>
            <p:cNvSpPr>
              <a:spLocks noChangeShapeType="1"/>
            </p:cNvSpPr>
            <p:nvPr/>
          </p:nvSpPr>
          <p:spPr bwMode="auto">
            <a:xfrm>
              <a:off x="4166279" y="2010455"/>
              <a:ext cx="2181216" cy="0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8" name="Line 7"/>
            <p:cNvSpPr>
              <a:spLocks noChangeShapeType="1"/>
            </p:cNvSpPr>
            <p:nvPr/>
          </p:nvSpPr>
          <p:spPr bwMode="auto">
            <a:xfrm>
              <a:off x="4166279" y="4254727"/>
              <a:ext cx="2181216" cy="1588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9" name="Line 8"/>
            <p:cNvSpPr>
              <a:spLocks noChangeShapeType="1"/>
            </p:cNvSpPr>
            <p:nvPr/>
          </p:nvSpPr>
          <p:spPr bwMode="auto">
            <a:xfrm>
              <a:off x="4166279" y="3211951"/>
              <a:ext cx="2181216" cy="1587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0" name="Line 9"/>
            <p:cNvSpPr>
              <a:spLocks noChangeShapeType="1"/>
            </p:cNvSpPr>
            <p:nvPr/>
          </p:nvSpPr>
          <p:spPr bwMode="auto">
            <a:xfrm>
              <a:off x="4166279" y="2377094"/>
              <a:ext cx="2181216" cy="1587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51" name="Group 11"/>
            <p:cNvGrpSpPr>
              <a:grpSpLocks/>
            </p:cNvGrpSpPr>
            <p:nvPr/>
          </p:nvGrpSpPr>
          <p:grpSpPr bwMode="auto">
            <a:xfrm>
              <a:off x="4812482" y="5083437"/>
              <a:ext cx="79495" cy="399643"/>
              <a:chOff x="4003" y="3756"/>
              <a:chExt cx="62" cy="314"/>
            </a:xfrm>
          </p:grpSpPr>
          <p:sp>
            <p:nvSpPr>
              <p:cNvPr id="147" name="Line 12"/>
              <p:cNvSpPr>
                <a:spLocks noChangeShapeType="1"/>
              </p:cNvSpPr>
              <p:nvPr/>
            </p:nvSpPr>
            <p:spPr bwMode="auto">
              <a:xfrm flipV="1">
                <a:off x="4034" y="3755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8" name="Oval 13"/>
              <p:cNvSpPr>
                <a:spLocks noChangeArrowheads="1"/>
              </p:cNvSpPr>
              <p:nvPr/>
            </p:nvSpPr>
            <p:spPr bwMode="auto">
              <a:xfrm>
                <a:off x="4003" y="3914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52" name="Group 14"/>
            <p:cNvGrpSpPr>
              <a:grpSpLocks/>
            </p:cNvGrpSpPr>
            <p:nvPr/>
          </p:nvGrpSpPr>
          <p:grpSpPr bwMode="auto">
            <a:xfrm>
              <a:off x="4974037" y="5136892"/>
              <a:ext cx="79495" cy="399643"/>
              <a:chOff x="4129" y="3798"/>
              <a:chExt cx="62" cy="314"/>
            </a:xfrm>
          </p:grpSpPr>
          <p:sp>
            <p:nvSpPr>
              <p:cNvPr id="145" name="Line 15"/>
              <p:cNvSpPr>
                <a:spLocks noChangeShapeType="1"/>
              </p:cNvSpPr>
              <p:nvPr/>
            </p:nvSpPr>
            <p:spPr bwMode="auto">
              <a:xfrm flipV="1">
                <a:off x="4160" y="3797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6" name="Oval 16"/>
              <p:cNvSpPr>
                <a:spLocks noChangeArrowheads="1"/>
              </p:cNvSpPr>
              <p:nvPr/>
            </p:nvSpPr>
            <p:spPr bwMode="auto">
              <a:xfrm>
                <a:off x="4129" y="3914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53" name="Group 17"/>
            <p:cNvGrpSpPr>
              <a:grpSpLocks/>
            </p:cNvGrpSpPr>
            <p:nvPr/>
          </p:nvGrpSpPr>
          <p:grpSpPr bwMode="auto">
            <a:xfrm>
              <a:off x="4408593" y="4014330"/>
              <a:ext cx="79495" cy="399643"/>
              <a:chOff x="3688" y="2916"/>
              <a:chExt cx="62" cy="314"/>
            </a:xfrm>
          </p:grpSpPr>
          <p:sp>
            <p:nvSpPr>
              <p:cNvPr id="143" name="Line 18"/>
              <p:cNvSpPr>
                <a:spLocks noChangeShapeType="1"/>
              </p:cNvSpPr>
              <p:nvPr/>
            </p:nvSpPr>
            <p:spPr bwMode="auto">
              <a:xfrm flipV="1">
                <a:off x="3719" y="2915"/>
                <a:ext cx="0" cy="316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4" name="Oval 19"/>
              <p:cNvSpPr>
                <a:spLocks noChangeArrowheads="1"/>
              </p:cNvSpPr>
              <p:nvPr/>
            </p:nvSpPr>
            <p:spPr bwMode="auto">
              <a:xfrm>
                <a:off x="3688" y="3074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54" name="Group 20"/>
            <p:cNvGrpSpPr>
              <a:grpSpLocks/>
            </p:cNvGrpSpPr>
            <p:nvPr/>
          </p:nvGrpSpPr>
          <p:grpSpPr bwMode="auto">
            <a:xfrm>
              <a:off x="4570149" y="4067785"/>
              <a:ext cx="79495" cy="399643"/>
              <a:chOff x="3814" y="2958"/>
              <a:chExt cx="62" cy="314"/>
            </a:xfrm>
          </p:grpSpPr>
          <p:sp>
            <p:nvSpPr>
              <p:cNvPr id="141" name="Line 21"/>
              <p:cNvSpPr>
                <a:spLocks noChangeShapeType="1"/>
              </p:cNvSpPr>
              <p:nvPr/>
            </p:nvSpPr>
            <p:spPr bwMode="auto">
              <a:xfrm flipV="1">
                <a:off x="3842" y="2955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2" name="Oval 22"/>
              <p:cNvSpPr>
                <a:spLocks noChangeArrowheads="1"/>
              </p:cNvSpPr>
              <p:nvPr/>
            </p:nvSpPr>
            <p:spPr bwMode="auto">
              <a:xfrm>
                <a:off x="3811" y="3074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55" name="Group 23"/>
            <p:cNvGrpSpPr>
              <a:grpSpLocks/>
            </p:cNvGrpSpPr>
            <p:nvPr/>
          </p:nvGrpSpPr>
          <p:grpSpPr bwMode="auto">
            <a:xfrm>
              <a:off x="4812482" y="4014330"/>
              <a:ext cx="79495" cy="399643"/>
              <a:chOff x="4003" y="2916"/>
              <a:chExt cx="62" cy="314"/>
            </a:xfrm>
          </p:grpSpPr>
          <p:sp>
            <p:nvSpPr>
              <p:cNvPr id="139" name="Line 24"/>
              <p:cNvSpPr>
                <a:spLocks noChangeShapeType="1"/>
              </p:cNvSpPr>
              <p:nvPr/>
            </p:nvSpPr>
            <p:spPr bwMode="auto">
              <a:xfrm flipV="1">
                <a:off x="4034" y="2915"/>
                <a:ext cx="0" cy="316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0" name="Oval 25"/>
              <p:cNvSpPr>
                <a:spLocks noChangeArrowheads="1"/>
              </p:cNvSpPr>
              <p:nvPr/>
            </p:nvSpPr>
            <p:spPr bwMode="auto">
              <a:xfrm>
                <a:off x="4003" y="3074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56" name="Group 26"/>
            <p:cNvGrpSpPr>
              <a:grpSpLocks/>
            </p:cNvGrpSpPr>
            <p:nvPr/>
          </p:nvGrpSpPr>
          <p:grpSpPr bwMode="auto">
            <a:xfrm>
              <a:off x="4974037" y="4067785"/>
              <a:ext cx="79495" cy="399643"/>
              <a:chOff x="4129" y="2958"/>
              <a:chExt cx="62" cy="314"/>
            </a:xfrm>
          </p:grpSpPr>
          <p:sp>
            <p:nvSpPr>
              <p:cNvPr id="137" name="Line 27"/>
              <p:cNvSpPr>
                <a:spLocks noChangeShapeType="1"/>
              </p:cNvSpPr>
              <p:nvPr/>
            </p:nvSpPr>
            <p:spPr bwMode="auto">
              <a:xfrm flipV="1">
                <a:off x="4160" y="2955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8" name="Oval 28"/>
              <p:cNvSpPr>
                <a:spLocks noChangeArrowheads="1"/>
              </p:cNvSpPr>
              <p:nvPr/>
            </p:nvSpPr>
            <p:spPr bwMode="auto">
              <a:xfrm>
                <a:off x="4129" y="3074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57" name="Group 29"/>
            <p:cNvGrpSpPr>
              <a:grpSpLocks/>
            </p:cNvGrpSpPr>
            <p:nvPr/>
          </p:nvGrpSpPr>
          <p:grpSpPr bwMode="auto">
            <a:xfrm>
              <a:off x="5216370" y="4014330"/>
              <a:ext cx="79495" cy="399643"/>
              <a:chOff x="4318" y="2916"/>
              <a:chExt cx="62" cy="314"/>
            </a:xfrm>
          </p:grpSpPr>
          <p:sp>
            <p:nvSpPr>
              <p:cNvPr id="135" name="Line 30"/>
              <p:cNvSpPr>
                <a:spLocks noChangeShapeType="1"/>
              </p:cNvSpPr>
              <p:nvPr/>
            </p:nvSpPr>
            <p:spPr bwMode="auto">
              <a:xfrm flipV="1">
                <a:off x="4350" y="2915"/>
                <a:ext cx="0" cy="316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6" name="Oval 31"/>
              <p:cNvSpPr>
                <a:spLocks noChangeArrowheads="1"/>
              </p:cNvSpPr>
              <p:nvPr/>
            </p:nvSpPr>
            <p:spPr bwMode="auto">
              <a:xfrm>
                <a:off x="4315" y="3074"/>
                <a:ext cx="68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58" name="Group 32"/>
            <p:cNvGrpSpPr>
              <a:grpSpLocks/>
            </p:cNvGrpSpPr>
            <p:nvPr/>
          </p:nvGrpSpPr>
          <p:grpSpPr bwMode="auto">
            <a:xfrm>
              <a:off x="5377925" y="4067785"/>
              <a:ext cx="79495" cy="399643"/>
              <a:chOff x="4444" y="2958"/>
              <a:chExt cx="62" cy="314"/>
            </a:xfrm>
          </p:grpSpPr>
          <p:sp>
            <p:nvSpPr>
              <p:cNvPr id="133" name="Line 33"/>
              <p:cNvSpPr>
                <a:spLocks noChangeShapeType="1"/>
              </p:cNvSpPr>
              <p:nvPr/>
            </p:nvSpPr>
            <p:spPr bwMode="auto">
              <a:xfrm flipV="1">
                <a:off x="4475" y="2955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4" name="Oval 34"/>
              <p:cNvSpPr>
                <a:spLocks noChangeArrowheads="1"/>
              </p:cNvSpPr>
              <p:nvPr/>
            </p:nvSpPr>
            <p:spPr bwMode="auto">
              <a:xfrm>
                <a:off x="4444" y="3074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59" name="Text Box 35"/>
            <p:cNvSpPr txBox="1">
              <a:spLocks noChangeArrowheads="1"/>
            </p:cNvSpPr>
            <p:nvPr/>
          </p:nvSpPr>
          <p:spPr bwMode="auto">
            <a:xfrm>
              <a:off x="6331620" y="5083235"/>
              <a:ext cx="319086" cy="2698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9pPr>
            </a:lstStyle>
            <a:p>
              <a:pPr>
                <a:buClrTx/>
                <a:buFontTx/>
                <a:buNone/>
                <a:defRPr/>
              </a:pPr>
              <a:r>
                <a:rPr lang="en-US" sz="1600" i="1" smtClean="0"/>
                <a:t>1s</a:t>
              </a:r>
            </a:p>
          </p:txBody>
        </p:sp>
        <p:sp>
          <p:nvSpPr>
            <p:cNvPr id="60" name="Text Box 36"/>
            <p:cNvSpPr txBox="1">
              <a:spLocks noChangeArrowheads="1"/>
            </p:cNvSpPr>
            <p:nvPr/>
          </p:nvSpPr>
          <p:spPr bwMode="auto">
            <a:xfrm>
              <a:off x="6320507" y="4015064"/>
              <a:ext cx="328612" cy="2698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9pPr>
            </a:lstStyle>
            <a:p>
              <a:pPr>
                <a:buClrTx/>
                <a:buFontTx/>
                <a:buNone/>
                <a:defRPr/>
              </a:pPr>
              <a:r>
                <a:rPr lang="en-US" sz="1600" i="1" smtClean="0"/>
                <a:t>2p</a:t>
              </a:r>
            </a:p>
          </p:txBody>
        </p:sp>
        <p:sp>
          <p:nvSpPr>
            <p:cNvPr id="61" name="Text Box 37"/>
            <p:cNvSpPr txBox="1">
              <a:spLocks noChangeArrowheads="1"/>
            </p:cNvSpPr>
            <p:nvPr/>
          </p:nvSpPr>
          <p:spPr bwMode="auto">
            <a:xfrm>
              <a:off x="6320507" y="2972286"/>
              <a:ext cx="328612" cy="2698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9pPr>
            </a:lstStyle>
            <a:p>
              <a:pPr>
                <a:buClrTx/>
                <a:buFontTx/>
                <a:buNone/>
                <a:defRPr/>
              </a:pPr>
              <a:r>
                <a:rPr lang="en-US" sz="1600" i="1" smtClean="0"/>
                <a:t>3p</a:t>
              </a:r>
            </a:p>
          </p:txBody>
        </p:sp>
        <p:sp>
          <p:nvSpPr>
            <p:cNvPr id="62" name="Text Box 38"/>
            <p:cNvSpPr txBox="1">
              <a:spLocks noChangeArrowheads="1"/>
            </p:cNvSpPr>
            <p:nvPr/>
          </p:nvSpPr>
          <p:spPr bwMode="auto">
            <a:xfrm>
              <a:off x="6331620" y="2137430"/>
              <a:ext cx="319086" cy="2698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9pPr>
            </a:lstStyle>
            <a:p>
              <a:pPr>
                <a:buClrTx/>
                <a:buFontTx/>
                <a:buNone/>
                <a:defRPr/>
              </a:pPr>
              <a:r>
                <a:rPr lang="en-US" sz="1600" i="1" smtClean="0"/>
                <a:t>4s</a:t>
              </a:r>
            </a:p>
          </p:txBody>
        </p:sp>
        <p:sp>
          <p:nvSpPr>
            <p:cNvPr id="63" name="Text Box 39"/>
            <p:cNvSpPr txBox="1">
              <a:spLocks noChangeArrowheads="1"/>
            </p:cNvSpPr>
            <p:nvPr/>
          </p:nvSpPr>
          <p:spPr bwMode="auto">
            <a:xfrm>
              <a:off x="6320507" y="1769204"/>
              <a:ext cx="328612" cy="2698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9pPr>
            </a:lstStyle>
            <a:p>
              <a:pPr>
                <a:buClrTx/>
                <a:buFontTx/>
                <a:buNone/>
                <a:defRPr/>
              </a:pPr>
              <a:r>
                <a:rPr lang="en-US" sz="1600" i="1" smtClean="0"/>
                <a:t>4p</a:t>
              </a:r>
            </a:p>
          </p:txBody>
        </p:sp>
        <p:sp>
          <p:nvSpPr>
            <p:cNvPr id="64" name="Line 40"/>
            <p:cNvSpPr>
              <a:spLocks noChangeShapeType="1"/>
            </p:cNvSpPr>
            <p:nvPr/>
          </p:nvSpPr>
          <p:spPr bwMode="auto">
            <a:xfrm>
              <a:off x="4163104" y="4762625"/>
              <a:ext cx="2181216" cy="1588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65" name="Group 41"/>
            <p:cNvGrpSpPr>
              <a:grpSpLocks/>
            </p:cNvGrpSpPr>
            <p:nvPr/>
          </p:nvGrpSpPr>
          <p:grpSpPr bwMode="auto">
            <a:xfrm>
              <a:off x="4809917" y="4522156"/>
              <a:ext cx="79495" cy="399643"/>
              <a:chOff x="4001" y="3315"/>
              <a:chExt cx="62" cy="314"/>
            </a:xfrm>
          </p:grpSpPr>
          <p:sp>
            <p:nvSpPr>
              <p:cNvPr id="131" name="Line 42"/>
              <p:cNvSpPr>
                <a:spLocks noChangeShapeType="1"/>
              </p:cNvSpPr>
              <p:nvPr/>
            </p:nvSpPr>
            <p:spPr bwMode="auto">
              <a:xfrm flipV="1">
                <a:off x="4033" y="3312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2" name="Oval 43"/>
              <p:cNvSpPr>
                <a:spLocks noChangeArrowheads="1"/>
              </p:cNvSpPr>
              <p:nvPr/>
            </p:nvSpPr>
            <p:spPr bwMode="auto">
              <a:xfrm>
                <a:off x="3998" y="3473"/>
                <a:ext cx="68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66" name="Group 44"/>
            <p:cNvGrpSpPr>
              <a:grpSpLocks/>
            </p:cNvGrpSpPr>
            <p:nvPr/>
          </p:nvGrpSpPr>
          <p:grpSpPr bwMode="auto">
            <a:xfrm>
              <a:off x="4971473" y="4575611"/>
              <a:ext cx="79495" cy="399643"/>
              <a:chOff x="4127" y="3357"/>
              <a:chExt cx="62" cy="314"/>
            </a:xfrm>
          </p:grpSpPr>
          <p:sp>
            <p:nvSpPr>
              <p:cNvPr id="129" name="Line 45"/>
              <p:cNvSpPr>
                <a:spLocks noChangeShapeType="1"/>
              </p:cNvSpPr>
              <p:nvPr/>
            </p:nvSpPr>
            <p:spPr bwMode="auto">
              <a:xfrm flipV="1">
                <a:off x="4158" y="3356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0" name="Oval 46"/>
              <p:cNvSpPr>
                <a:spLocks noChangeArrowheads="1"/>
              </p:cNvSpPr>
              <p:nvPr/>
            </p:nvSpPr>
            <p:spPr bwMode="auto">
              <a:xfrm>
                <a:off x="4127" y="3473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67" name="Text Box 47"/>
            <p:cNvSpPr txBox="1">
              <a:spLocks noChangeArrowheads="1"/>
            </p:cNvSpPr>
            <p:nvPr/>
          </p:nvSpPr>
          <p:spPr bwMode="auto">
            <a:xfrm>
              <a:off x="6331620" y="4521373"/>
              <a:ext cx="319086" cy="2698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9pPr>
            </a:lstStyle>
            <a:p>
              <a:pPr>
                <a:buClrTx/>
                <a:buFontTx/>
                <a:buNone/>
                <a:defRPr/>
              </a:pPr>
              <a:r>
                <a:rPr lang="en-US" sz="1600" i="1" smtClean="0"/>
                <a:t>2s</a:t>
              </a:r>
            </a:p>
          </p:txBody>
        </p:sp>
        <p:sp>
          <p:nvSpPr>
            <p:cNvPr id="68" name="Line 48"/>
            <p:cNvSpPr>
              <a:spLocks noChangeShapeType="1"/>
            </p:cNvSpPr>
            <p:nvPr/>
          </p:nvSpPr>
          <p:spPr bwMode="auto">
            <a:xfrm>
              <a:off x="4166279" y="3761115"/>
              <a:ext cx="2181216" cy="1587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69" name="Group 49"/>
            <p:cNvGrpSpPr>
              <a:grpSpLocks/>
            </p:cNvGrpSpPr>
            <p:nvPr/>
          </p:nvGrpSpPr>
          <p:grpSpPr bwMode="auto">
            <a:xfrm>
              <a:off x="4812482" y="3519231"/>
              <a:ext cx="79495" cy="400915"/>
              <a:chOff x="4003" y="2527"/>
              <a:chExt cx="62" cy="315"/>
            </a:xfrm>
          </p:grpSpPr>
          <p:sp>
            <p:nvSpPr>
              <p:cNvPr id="127" name="Line 50"/>
              <p:cNvSpPr>
                <a:spLocks noChangeShapeType="1"/>
              </p:cNvSpPr>
              <p:nvPr/>
            </p:nvSpPr>
            <p:spPr bwMode="auto">
              <a:xfrm flipV="1">
                <a:off x="4034" y="2526"/>
                <a:ext cx="0" cy="317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28" name="Oval 51"/>
              <p:cNvSpPr>
                <a:spLocks noChangeArrowheads="1"/>
              </p:cNvSpPr>
              <p:nvPr/>
            </p:nvSpPr>
            <p:spPr bwMode="auto">
              <a:xfrm>
                <a:off x="4003" y="2685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70" name="Group 52"/>
            <p:cNvGrpSpPr>
              <a:grpSpLocks/>
            </p:cNvGrpSpPr>
            <p:nvPr/>
          </p:nvGrpSpPr>
          <p:grpSpPr bwMode="auto">
            <a:xfrm>
              <a:off x="4974037" y="3572687"/>
              <a:ext cx="79495" cy="400915"/>
              <a:chOff x="4129" y="2569"/>
              <a:chExt cx="62" cy="315"/>
            </a:xfrm>
          </p:grpSpPr>
          <p:sp>
            <p:nvSpPr>
              <p:cNvPr id="125" name="Line 53"/>
              <p:cNvSpPr>
                <a:spLocks noChangeShapeType="1"/>
              </p:cNvSpPr>
              <p:nvPr/>
            </p:nvSpPr>
            <p:spPr bwMode="auto">
              <a:xfrm flipV="1">
                <a:off x="4160" y="2566"/>
                <a:ext cx="0" cy="319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26" name="Oval 54"/>
              <p:cNvSpPr>
                <a:spLocks noChangeArrowheads="1"/>
              </p:cNvSpPr>
              <p:nvPr/>
            </p:nvSpPr>
            <p:spPr bwMode="auto">
              <a:xfrm>
                <a:off x="4129" y="2685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71" name="Text Box 55"/>
            <p:cNvSpPr txBox="1">
              <a:spLocks noChangeArrowheads="1"/>
            </p:cNvSpPr>
            <p:nvPr/>
          </p:nvSpPr>
          <p:spPr bwMode="auto">
            <a:xfrm>
              <a:off x="6331620" y="3519864"/>
              <a:ext cx="319086" cy="2698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9pPr>
            </a:lstStyle>
            <a:p>
              <a:pPr>
                <a:buClrTx/>
                <a:buFontTx/>
                <a:buNone/>
                <a:defRPr/>
              </a:pPr>
              <a:r>
                <a:rPr lang="en-US" sz="1600" i="1" smtClean="0"/>
                <a:t>3s</a:t>
              </a:r>
            </a:p>
          </p:txBody>
        </p:sp>
        <p:sp>
          <p:nvSpPr>
            <p:cNvPr id="72" name="Line 56"/>
            <p:cNvSpPr>
              <a:spLocks noChangeShapeType="1"/>
            </p:cNvSpPr>
            <p:nvPr/>
          </p:nvSpPr>
          <p:spPr bwMode="auto">
            <a:xfrm>
              <a:off x="4177391" y="2778650"/>
              <a:ext cx="2181216" cy="1588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3" name="Text Box 57"/>
            <p:cNvSpPr txBox="1">
              <a:spLocks noChangeArrowheads="1"/>
            </p:cNvSpPr>
            <p:nvPr/>
          </p:nvSpPr>
          <p:spPr bwMode="auto">
            <a:xfrm>
              <a:off x="6344320" y="2537399"/>
              <a:ext cx="328611" cy="2698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9pPr>
            </a:lstStyle>
            <a:p>
              <a:pPr>
                <a:buClrTx/>
                <a:buFontTx/>
                <a:buNone/>
                <a:defRPr/>
              </a:pPr>
              <a:r>
                <a:rPr lang="en-US" sz="1600" i="1" smtClean="0"/>
                <a:t>3d</a:t>
              </a:r>
            </a:p>
          </p:txBody>
        </p:sp>
        <p:grpSp>
          <p:nvGrpSpPr>
            <p:cNvPr id="74" name="Group 58"/>
            <p:cNvGrpSpPr>
              <a:grpSpLocks/>
            </p:cNvGrpSpPr>
            <p:nvPr/>
          </p:nvGrpSpPr>
          <p:grpSpPr bwMode="auto">
            <a:xfrm>
              <a:off x="4420133" y="2971950"/>
              <a:ext cx="79495" cy="399643"/>
              <a:chOff x="3697" y="2097"/>
              <a:chExt cx="62" cy="314"/>
            </a:xfrm>
          </p:grpSpPr>
          <p:sp>
            <p:nvSpPr>
              <p:cNvPr id="123" name="Line 59"/>
              <p:cNvSpPr>
                <a:spLocks noChangeShapeType="1"/>
              </p:cNvSpPr>
              <p:nvPr/>
            </p:nvSpPr>
            <p:spPr bwMode="auto">
              <a:xfrm flipV="1">
                <a:off x="3728" y="2096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24" name="Oval 60"/>
              <p:cNvSpPr>
                <a:spLocks noChangeArrowheads="1"/>
              </p:cNvSpPr>
              <p:nvPr/>
            </p:nvSpPr>
            <p:spPr bwMode="auto">
              <a:xfrm>
                <a:off x="3697" y="2257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75" name="Group 61"/>
            <p:cNvGrpSpPr>
              <a:grpSpLocks/>
            </p:cNvGrpSpPr>
            <p:nvPr/>
          </p:nvGrpSpPr>
          <p:grpSpPr bwMode="auto">
            <a:xfrm>
              <a:off x="4581689" y="3025406"/>
              <a:ext cx="79495" cy="399643"/>
              <a:chOff x="3823" y="2139"/>
              <a:chExt cx="62" cy="314"/>
            </a:xfrm>
          </p:grpSpPr>
          <p:sp>
            <p:nvSpPr>
              <p:cNvPr id="121" name="Line 62"/>
              <p:cNvSpPr>
                <a:spLocks noChangeShapeType="1"/>
              </p:cNvSpPr>
              <p:nvPr/>
            </p:nvSpPr>
            <p:spPr bwMode="auto">
              <a:xfrm flipV="1">
                <a:off x="3854" y="2136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22" name="Oval 63"/>
              <p:cNvSpPr>
                <a:spLocks noChangeArrowheads="1"/>
              </p:cNvSpPr>
              <p:nvPr/>
            </p:nvSpPr>
            <p:spPr bwMode="auto">
              <a:xfrm>
                <a:off x="3823" y="2252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76" name="Group 64"/>
            <p:cNvGrpSpPr>
              <a:grpSpLocks/>
            </p:cNvGrpSpPr>
            <p:nvPr/>
          </p:nvGrpSpPr>
          <p:grpSpPr bwMode="auto">
            <a:xfrm>
              <a:off x="4824021" y="2971950"/>
              <a:ext cx="79495" cy="399643"/>
              <a:chOff x="4012" y="2097"/>
              <a:chExt cx="62" cy="314"/>
            </a:xfrm>
          </p:grpSpPr>
          <p:sp>
            <p:nvSpPr>
              <p:cNvPr id="119" name="Line 65"/>
              <p:cNvSpPr>
                <a:spLocks noChangeShapeType="1"/>
              </p:cNvSpPr>
              <p:nvPr/>
            </p:nvSpPr>
            <p:spPr bwMode="auto">
              <a:xfrm flipV="1">
                <a:off x="4043" y="2096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20" name="Oval 66"/>
              <p:cNvSpPr>
                <a:spLocks noChangeArrowheads="1"/>
              </p:cNvSpPr>
              <p:nvPr/>
            </p:nvSpPr>
            <p:spPr bwMode="auto">
              <a:xfrm>
                <a:off x="4012" y="2257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77" name="Group 67"/>
            <p:cNvGrpSpPr>
              <a:grpSpLocks/>
            </p:cNvGrpSpPr>
            <p:nvPr/>
          </p:nvGrpSpPr>
          <p:grpSpPr bwMode="auto">
            <a:xfrm>
              <a:off x="4985576" y="3025406"/>
              <a:ext cx="79495" cy="399643"/>
              <a:chOff x="4138" y="2139"/>
              <a:chExt cx="62" cy="314"/>
            </a:xfrm>
          </p:grpSpPr>
          <p:sp>
            <p:nvSpPr>
              <p:cNvPr id="117" name="Line 68"/>
              <p:cNvSpPr>
                <a:spLocks noChangeShapeType="1"/>
              </p:cNvSpPr>
              <p:nvPr/>
            </p:nvSpPr>
            <p:spPr bwMode="auto">
              <a:xfrm flipV="1">
                <a:off x="4169" y="2136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18" name="Oval 69"/>
              <p:cNvSpPr>
                <a:spLocks noChangeArrowheads="1"/>
              </p:cNvSpPr>
              <p:nvPr/>
            </p:nvSpPr>
            <p:spPr bwMode="auto">
              <a:xfrm>
                <a:off x="4138" y="2252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78" name="Group 70"/>
            <p:cNvGrpSpPr>
              <a:grpSpLocks/>
            </p:cNvGrpSpPr>
            <p:nvPr/>
          </p:nvGrpSpPr>
          <p:grpSpPr bwMode="auto">
            <a:xfrm>
              <a:off x="5227910" y="2971950"/>
              <a:ext cx="79495" cy="399643"/>
              <a:chOff x="4327" y="2097"/>
              <a:chExt cx="62" cy="314"/>
            </a:xfrm>
          </p:grpSpPr>
          <p:sp>
            <p:nvSpPr>
              <p:cNvPr id="115" name="Line 71"/>
              <p:cNvSpPr>
                <a:spLocks noChangeShapeType="1"/>
              </p:cNvSpPr>
              <p:nvPr/>
            </p:nvSpPr>
            <p:spPr bwMode="auto">
              <a:xfrm flipV="1">
                <a:off x="4358" y="2096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16" name="Oval 72"/>
              <p:cNvSpPr>
                <a:spLocks noChangeArrowheads="1"/>
              </p:cNvSpPr>
              <p:nvPr/>
            </p:nvSpPr>
            <p:spPr bwMode="auto">
              <a:xfrm>
                <a:off x="4327" y="2257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79" name="Group 73"/>
            <p:cNvGrpSpPr>
              <a:grpSpLocks/>
            </p:cNvGrpSpPr>
            <p:nvPr/>
          </p:nvGrpSpPr>
          <p:grpSpPr bwMode="auto">
            <a:xfrm>
              <a:off x="5389465" y="3025406"/>
              <a:ext cx="79495" cy="399643"/>
              <a:chOff x="4453" y="2139"/>
              <a:chExt cx="62" cy="314"/>
            </a:xfrm>
          </p:grpSpPr>
          <p:sp>
            <p:nvSpPr>
              <p:cNvPr id="113" name="Line 74"/>
              <p:cNvSpPr>
                <a:spLocks noChangeShapeType="1"/>
              </p:cNvSpPr>
              <p:nvPr/>
            </p:nvSpPr>
            <p:spPr bwMode="auto">
              <a:xfrm flipV="1">
                <a:off x="4487" y="2136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14" name="Oval 75"/>
              <p:cNvSpPr>
                <a:spLocks noChangeArrowheads="1"/>
              </p:cNvSpPr>
              <p:nvPr/>
            </p:nvSpPr>
            <p:spPr bwMode="auto">
              <a:xfrm>
                <a:off x="4456" y="2252"/>
                <a:ext cx="62" cy="61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80" name="Group 76"/>
            <p:cNvGrpSpPr>
              <a:grpSpLocks/>
            </p:cNvGrpSpPr>
            <p:nvPr/>
          </p:nvGrpSpPr>
          <p:grpSpPr bwMode="auto">
            <a:xfrm>
              <a:off x="4258578" y="2517579"/>
              <a:ext cx="79495" cy="399643"/>
              <a:chOff x="3571" y="1740"/>
              <a:chExt cx="62" cy="314"/>
            </a:xfrm>
          </p:grpSpPr>
          <p:sp>
            <p:nvSpPr>
              <p:cNvPr id="111" name="Line 77"/>
              <p:cNvSpPr>
                <a:spLocks noChangeShapeType="1"/>
              </p:cNvSpPr>
              <p:nvPr/>
            </p:nvSpPr>
            <p:spPr bwMode="auto">
              <a:xfrm flipV="1">
                <a:off x="3602" y="1739"/>
                <a:ext cx="0" cy="316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12" name="Oval 78"/>
              <p:cNvSpPr>
                <a:spLocks noChangeArrowheads="1"/>
              </p:cNvSpPr>
              <p:nvPr/>
            </p:nvSpPr>
            <p:spPr bwMode="auto">
              <a:xfrm>
                <a:off x="3571" y="1898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81" name="Group 79"/>
            <p:cNvGrpSpPr>
              <a:grpSpLocks/>
            </p:cNvGrpSpPr>
            <p:nvPr/>
          </p:nvGrpSpPr>
          <p:grpSpPr bwMode="auto">
            <a:xfrm>
              <a:off x="4420133" y="2571035"/>
              <a:ext cx="79495" cy="399643"/>
              <a:chOff x="3697" y="1782"/>
              <a:chExt cx="62" cy="314"/>
            </a:xfrm>
          </p:grpSpPr>
          <p:sp>
            <p:nvSpPr>
              <p:cNvPr id="109" name="Line 80"/>
              <p:cNvSpPr>
                <a:spLocks noChangeShapeType="1"/>
              </p:cNvSpPr>
              <p:nvPr/>
            </p:nvSpPr>
            <p:spPr bwMode="auto">
              <a:xfrm flipV="1">
                <a:off x="3728" y="1781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10" name="Oval 81"/>
              <p:cNvSpPr>
                <a:spLocks noChangeArrowheads="1"/>
              </p:cNvSpPr>
              <p:nvPr/>
            </p:nvSpPr>
            <p:spPr bwMode="auto">
              <a:xfrm>
                <a:off x="3697" y="1898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82" name="Group 82"/>
            <p:cNvGrpSpPr>
              <a:grpSpLocks/>
            </p:cNvGrpSpPr>
            <p:nvPr/>
          </p:nvGrpSpPr>
          <p:grpSpPr bwMode="auto">
            <a:xfrm>
              <a:off x="4662466" y="2517579"/>
              <a:ext cx="79495" cy="399643"/>
              <a:chOff x="3886" y="1740"/>
              <a:chExt cx="62" cy="314"/>
            </a:xfrm>
          </p:grpSpPr>
          <p:sp>
            <p:nvSpPr>
              <p:cNvPr id="107" name="Line 83"/>
              <p:cNvSpPr>
                <a:spLocks noChangeShapeType="1"/>
              </p:cNvSpPr>
              <p:nvPr/>
            </p:nvSpPr>
            <p:spPr bwMode="auto">
              <a:xfrm flipV="1">
                <a:off x="3917" y="1739"/>
                <a:ext cx="0" cy="316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8" name="Oval 84"/>
              <p:cNvSpPr>
                <a:spLocks noChangeArrowheads="1"/>
              </p:cNvSpPr>
              <p:nvPr/>
            </p:nvSpPr>
            <p:spPr bwMode="auto">
              <a:xfrm>
                <a:off x="3889" y="1898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83" name="Group 85"/>
            <p:cNvGrpSpPr>
              <a:grpSpLocks/>
            </p:cNvGrpSpPr>
            <p:nvPr/>
          </p:nvGrpSpPr>
          <p:grpSpPr bwMode="auto">
            <a:xfrm>
              <a:off x="4824021" y="2571035"/>
              <a:ext cx="79495" cy="399643"/>
              <a:chOff x="4012" y="1782"/>
              <a:chExt cx="62" cy="314"/>
            </a:xfrm>
          </p:grpSpPr>
          <p:sp>
            <p:nvSpPr>
              <p:cNvPr id="105" name="Line 86"/>
              <p:cNvSpPr>
                <a:spLocks noChangeShapeType="1"/>
              </p:cNvSpPr>
              <p:nvPr/>
            </p:nvSpPr>
            <p:spPr bwMode="auto">
              <a:xfrm flipV="1">
                <a:off x="4043" y="1781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6" name="Oval 87"/>
              <p:cNvSpPr>
                <a:spLocks noChangeArrowheads="1"/>
              </p:cNvSpPr>
              <p:nvPr/>
            </p:nvSpPr>
            <p:spPr bwMode="auto">
              <a:xfrm>
                <a:off x="4012" y="1898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84" name="Group 88"/>
            <p:cNvGrpSpPr>
              <a:grpSpLocks/>
            </p:cNvGrpSpPr>
            <p:nvPr/>
          </p:nvGrpSpPr>
          <p:grpSpPr bwMode="auto">
            <a:xfrm>
              <a:off x="5066354" y="2517579"/>
              <a:ext cx="79495" cy="399643"/>
              <a:chOff x="4201" y="1740"/>
              <a:chExt cx="62" cy="314"/>
            </a:xfrm>
          </p:grpSpPr>
          <p:sp>
            <p:nvSpPr>
              <p:cNvPr id="103" name="Line 89"/>
              <p:cNvSpPr>
                <a:spLocks noChangeShapeType="1"/>
              </p:cNvSpPr>
              <p:nvPr/>
            </p:nvSpPr>
            <p:spPr bwMode="auto">
              <a:xfrm flipV="1">
                <a:off x="4232" y="1739"/>
                <a:ext cx="0" cy="316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4" name="Oval 90"/>
              <p:cNvSpPr>
                <a:spLocks noChangeArrowheads="1"/>
              </p:cNvSpPr>
              <p:nvPr/>
            </p:nvSpPr>
            <p:spPr bwMode="auto">
              <a:xfrm>
                <a:off x="4201" y="1898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85" name="Group 91"/>
            <p:cNvGrpSpPr>
              <a:grpSpLocks/>
            </p:cNvGrpSpPr>
            <p:nvPr/>
          </p:nvGrpSpPr>
          <p:grpSpPr bwMode="auto">
            <a:xfrm>
              <a:off x="5227910" y="2571035"/>
              <a:ext cx="79495" cy="399643"/>
              <a:chOff x="4327" y="1782"/>
              <a:chExt cx="62" cy="314"/>
            </a:xfrm>
          </p:grpSpPr>
          <p:sp>
            <p:nvSpPr>
              <p:cNvPr id="101" name="Line 92"/>
              <p:cNvSpPr>
                <a:spLocks noChangeShapeType="1"/>
              </p:cNvSpPr>
              <p:nvPr/>
            </p:nvSpPr>
            <p:spPr bwMode="auto">
              <a:xfrm flipV="1">
                <a:off x="4358" y="1781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2" name="Oval 93"/>
              <p:cNvSpPr>
                <a:spLocks noChangeArrowheads="1"/>
              </p:cNvSpPr>
              <p:nvPr/>
            </p:nvSpPr>
            <p:spPr bwMode="auto">
              <a:xfrm>
                <a:off x="4327" y="1898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86" name="Group 94"/>
            <p:cNvGrpSpPr>
              <a:grpSpLocks/>
            </p:cNvGrpSpPr>
            <p:nvPr/>
          </p:nvGrpSpPr>
          <p:grpSpPr bwMode="auto">
            <a:xfrm>
              <a:off x="5470242" y="2517579"/>
              <a:ext cx="79495" cy="399643"/>
              <a:chOff x="4516" y="1740"/>
              <a:chExt cx="62" cy="314"/>
            </a:xfrm>
          </p:grpSpPr>
          <p:sp>
            <p:nvSpPr>
              <p:cNvPr id="99" name="Line 95"/>
              <p:cNvSpPr>
                <a:spLocks noChangeShapeType="1"/>
              </p:cNvSpPr>
              <p:nvPr/>
            </p:nvSpPr>
            <p:spPr bwMode="auto">
              <a:xfrm flipV="1">
                <a:off x="4544" y="1739"/>
                <a:ext cx="0" cy="316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0" name="Oval 96"/>
              <p:cNvSpPr>
                <a:spLocks noChangeArrowheads="1"/>
              </p:cNvSpPr>
              <p:nvPr/>
            </p:nvSpPr>
            <p:spPr bwMode="auto">
              <a:xfrm>
                <a:off x="4516" y="1898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87" name="Group 97"/>
            <p:cNvGrpSpPr>
              <a:grpSpLocks/>
            </p:cNvGrpSpPr>
            <p:nvPr/>
          </p:nvGrpSpPr>
          <p:grpSpPr bwMode="auto">
            <a:xfrm>
              <a:off x="5631797" y="2571035"/>
              <a:ext cx="79495" cy="399643"/>
              <a:chOff x="4642" y="1782"/>
              <a:chExt cx="62" cy="314"/>
            </a:xfrm>
          </p:grpSpPr>
          <p:sp>
            <p:nvSpPr>
              <p:cNvPr id="97" name="Line 98"/>
              <p:cNvSpPr>
                <a:spLocks noChangeShapeType="1"/>
              </p:cNvSpPr>
              <p:nvPr/>
            </p:nvSpPr>
            <p:spPr bwMode="auto">
              <a:xfrm flipV="1">
                <a:off x="4673" y="1781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8" name="Oval 99"/>
              <p:cNvSpPr>
                <a:spLocks noChangeArrowheads="1"/>
              </p:cNvSpPr>
              <p:nvPr/>
            </p:nvSpPr>
            <p:spPr bwMode="auto">
              <a:xfrm>
                <a:off x="4642" y="1898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88" name="Group 100"/>
            <p:cNvGrpSpPr>
              <a:grpSpLocks/>
            </p:cNvGrpSpPr>
            <p:nvPr/>
          </p:nvGrpSpPr>
          <p:grpSpPr bwMode="auto">
            <a:xfrm>
              <a:off x="5874131" y="2517579"/>
              <a:ext cx="79495" cy="399643"/>
              <a:chOff x="4831" y="1740"/>
              <a:chExt cx="62" cy="314"/>
            </a:xfrm>
          </p:grpSpPr>
          <p:sp>
            <p:nvSpPr>
              <p:cNvPr id="95" name="Line 101"/>
              <p:cNvSpPr>
                <a:spLocks noChangeShapeType="1"/>
              </p:cNvSpPr>
              <p:nvPr/>
            </p:nvSpPr>
            <p:spPr bwMode="auto">
              <a:xfrm flipV="1">
                <a:off x="4862" y="1739"/>
                <a:ext cx="0" cy="316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6" name="Oval 102"/>
              <p:cNvSpPr>
                <a:spLocks noChangeArrowheads="1"/>
              </p:cNvSpPr>
              <p:nvPr/>
            </p:nvSpPr>
            <p:spPr bwMode="auto">
              <a:xfrm>
                <a:off x="4831" y="1898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89" name="Group 103"/>
            <p:cNvGrpSpPr>
              <a:grpSpLocks/>
            </p:cNvGrpSpPr>
            <p:nvPr/>
          </p:nvGrpSpPr>
          <p:grpSpPr bwMode="auto">
            <a:xfrm>
              <a:off x="6035686" y="2571035"/>
              <a:ext cx="79495" cy="399643"/>
              <a:chOff x="4957" y="1782"/>
              <a:chExt cx="62" cy="314"/>
            </a:xfrm>
          </p:grpSpPr>
          <p:sp>
            <p:nvSpPr>
              <p:cNvPr id="93" name="Line 104"/>
              <p:cNvSpPr>
                <a:spLocks noChangeShapeType="1"/>
              </p:cNvSpPr>
              <p:nvPr/>
            </p:nvSpPr>
            <p:spPr bwMode="auto">
              <a:xfrm flipV="1">
                <a:off x="4988" y="1781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4" name="Oval 105"/>
              <p:cNvSpPr>
                <a:spLocks noChangeArrowheads="1"/>
              </p:cNvSpPr>
              <p:nvPr/>
            </p:nvSpPr>
            <p:spPr bwMode="auto">
              <a:xfrm>
                <a:off x="4960" y="1898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90" name="Group 106"/>
            <p:cNvGrpSpPr>
              <a:grpSpLocks/>
            </p:cNvGrpSpPr>
            <p:nvPr/>
          </p:nvGrpSpPr>
          <p:grpSpPr bwMode="auto">
            <a:xfrm>
              <a:off x="5147132" y="2089936"/>
              <a:ext cx="79495" cy="399643"/>
              <a:chOff x="4264" y="1404"/>
              <a:chExt cx="62" cy="314"/>
            </a:xfrm>
          </p:grpSpPr>
          <p:sp>
            <p:nvSpPr>
              <p:cNvPr id="91" name="Line 107"/>
              <p:cNvSpPr>
                <a:spLocks noChangeShapeType="1"/>
              </p:cNvSpPr>
              <p:nvPr/>
            </p:nvSpPr>
            <p:spPr bwMode="auto">
              <a:xfrm flipV="1">
                <a:off x="4295" y="1403"/>
                <a:ext cx="0" cy="318"/>
              </a:xfrm>
              <a:prstGeom prst="line">
                <a:avLst/>
              </a:prstGeom>
              <a:noFill/>
              <a:ln w="93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2" name="Oval 108"/>
              <p:cNvSpPr>
                <a:spLocks noChangeArrowheads="1"/>
              </p:cNvSpPr>
              <p:nvPr/>
            </p:nvSpPr>
            <p:spPr bwMode="auto">
              <a:xfrm>
                <a:off x="4264" y="1562"/>
                <a:ext cx="62" cy="62"/>
              </a:xfrm>
              <a:prstGeom prst="ellipse">
                <a:avLst/>
              </a:prstGeom>
              <a:solidFill>
                <a:srgbClr val="F0AD00"/>
              </a:solidFill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</p:grpSp>
      <p:sp>
        <p:nvSpPr>
          <p:cNvPr id="207" name="TextBox 8"/>
          <p:cNvSpPr txBox="1">
            <a:spLocks noChangeArrowheads="1"/>
          </p:cNvSpPr>
          <p:nvPr/>
        </p:nvSpPr>
        <p:spPr bwMode="auto">
          <a:xfrm>
            <a:off x="827088" y="6259513"/>
            <a:ext cx="80248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Para 2 </a:t>
            </a:r>
            <a:r>
              <a:rPr lang="en-US" dirty="0" err="1">
                <a:solidFill>
                  <a:srgbClr val="000000"/>
                </a:solidFill>
              </a:rPr>
              <a:t>átomos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distantes</a:t>
            </a:r>
            <a:r>
              <a:rPr lang="en-US" dirty="0">
                <a:solidFill>
                  <a:srgbClr val="000000"/>
                </a:solidFill>
              </a:rPr>
              <a:t> (</a:t>
            </a:r>
            <a:r>
              <a:rPr lang="en-US" i="1" dirty="0">
                <a:solidFill>
                  <a:srgbClr val="000000"/>
                </a:solidFill>
              </a:rPr>
              <a:t>r </a:t>
            </a:r>
            <a:r>
              <a:rPr lang="en-US" i="1" dirty="0" err="1">
                <a:solidFill>
                  <a:srgbClr val="000000"/>
                </a:solidFill>
              </a:rPr>
              <a:t>grande</a:t>
            </a:r>
            <a:r>
              <a:rPr lang="en-US" dirty="0">
                <a:solidFill>
                  <a:srgbClr val="000000"/>
                </a:solidFill>
              </a:rPr>
              <a:t>),  o </a:t>
            </a:r>
            <a:r>
              <a:rPr lang="en-US" dirty="0" err="1">
                <a:solidFill>
                  <a:srgbClr val="000000"/>
                </a:solidFill>
              </a:rPr>
              <a:t>nível</a:t>
            </a:r>
            <a:r>
              <a:rPr lang="en-US" dirty="0">
                <a:solidFill>
                  <a:srgbClr val="000000"/>
                </a:solidFill>
              </a:rPr>
              <a:t> de Fermi é o </a:t>
            </a:r>
            <a:r>
              <a:rPr lang="en-US" dirty="0" err="1">
                <a:solidFill>
                  <a:srgbClr val="000000"/>
                </a:solidFill>
              </a:rPr>
              <a:t>mesmo</a:t>
            </a:r>
            <a:r>
              <a:rPr lang="en-US" dirty="0">
                <a:solidFill>
                  <a:srgbClr val="000000"/>
                </a:solidFill>
              </a:rPr>
              <a:t> de 1 </a:t>
            </a:r>
            <a:r>
              <a:rPr lang="en-US" dirty="0" err="1">
                <a:solidFill>
                  <a:srgbClr val="000000"/>
                </a:solidFill>
              </a:rPr>
              <a:t>átomo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16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Níveis</a:t>
            </a:r>
            <a:r>
              <a:rPr lang="en-US" dirty="0" smtClean="0"/>
              <a:t> de </a:t>
            </a:r>
            <a:r>
              <a:rPr lang="en-US" dirty="0" err="1" smtClean="0"/>
              <a:t>Energia</a:t>
            </a:r>
            <a:endParaRPr lang="en-US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4800" y="1851025"/>
            <a:ext cx="8229600" cy="462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>
                <a:solidFill>
                  <a:srgbClr val="000000"/>
                </a:solidFill>
              </a:rPr>
              <a:t>Aproximando dois átomos: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5" y="1755775"/>
            <a:ext cx="4200525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637"/>
          <a:stretch>
            <a:fillRect/>
          </a:stretch>
        </p:blipFill>
        <p:spPr bwMode="auto">
          <a:xfrm>
            <a:off x="119063" y="2460625"/>
            <a:ext cx="48133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 b="5163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484438" y="5432425"/>
            <a:ext cx="2362200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pt-BR" sz="1800">
                <a:solidFill>
                  <a:srgbClr val="000000"/>
                </a:solidFill>
              </a:rPr>
              <a:t>Energia em função da separação interatômica</a:t>
            </a:r>
          </a:p>
        </p:txBody>
      </p:sp>
      <p:cxnSp>
        <p:nvCxnSpPr>
          <p:cNvPr id="7" name="AutoShape 6"/>
          <p:cNvCxnSpPr>
            <a:cxnSpLocks noChangeShapeType="1"/>
          </p:cNvCxnSpPr>
          <p:nvPr/>
        </p:nvCxnSpPr>
        <p:spPr bwMode="auto">
          <a:xfrm flipV="1">
            <a:off x="3276600" y="4518025"/>
            <a:ext cx="74613" cy="957263"/>
          </a:xfrm>
          <a:prstGeom prst="straightConnector1">
            <a:avLst/>
          </a:prstGeom>
          <a:noFill/>
          <a:ln w="31680" cap="rnd">
            <a:solidFill>
              <a:srgbClr val="FF0000"/>
            </a:solidFill>
            <a:miter lim="80000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0" y="4899025"/>
            <a:ext cx="23622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pt-BR" smtClean="0"/>
              <a:t>Cada orbital atômico se separa em dois orbitais moleculares:</a:t>
            </a:r>
          </a:p>
          <a:p>
            <a:pPr>
              <a:buClrTx/>
              <a:buFontTx/>
              <a:buNone/>
              <a:defRPr/>
            </a:pPr>
            <a:r>
              <a:rPr lang="pt-BR" b="1" smtClean="0"/>
              <a:t>LIGANTE</a:t>
            </a:r>
            <a:r>
              <a:rPr lang="pt-BR" smtClean="0"/>
              <a:t> e </a:t>
            </a:r>
            <a:r>
              <a:rPr lang="pt-BR" b="1" smtClean="0"/>
              <a:t>ANTILIGANTE </a:t>
            </a:r>
          </a:p>
        </p:txBody>
      </p:sp>
      <p:cxnSp>
        <p:nvCxnSpPr>
          <p:cNvPr id="9" name="AutoShape 8"/>
          <p:cNvCxnSpPr>
            <a:cxnSpLocks noChangeShapeType="1"/>
          </p:cNvCxnSpPr>
          <p:nvPr/>
        </p:nvCxnSpPr>
        <p:spPr bwMode="auto">
          <a:xfrm flipV="1">
            <a:off x="1042988" y="4440238"/>
            <a:ext cx="176212" cy="531812"/>
          </a:xfrm>
          <a:prstGeom prst="straightConnector1">
            <a:avLst/>
          </a:prstGeom>
          <a:noFill/>
          <a:ln w="31680" cap="rnd">
            <a:solidFill>
              <a:srgbClr val="FF0000"/>
            </a:solidFill>
            <a:miter lim="80000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5064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Níveis</a:t>
            </a:r>
            <a:r>
              <a:rPr lang="en-US" dirty="0" smtClean="0"/>
              <a:t> de </a:t>
            </a:r>
            <a:r>
              <a:rPr lang="en-US" dirty="0" err="1" smtClean="0"/>
              <a:t>Energia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09600" y="1830387"/>
            <a:ext cx="2924175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pt-BR" sz="2000" b="1">
                <a:solidFill>
                  <a:srgbClr val="000000"/>
                </a:solidFill>
              </a:rPr>
              <a:t>Átomo isolado (Cobre)</a:t>
            </a: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914400" y="4789487"/>
            <a:ext cx="2700338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27050" y="4637087"/>
            <a:ext cx="395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sz="1600" i="1" smtClean="0"/>
              <a:t>4s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928688" y="5594350"/>
            <a:ext cx="2700337" cy="1587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41338" y="5424487"/>
            <a:ext cx="406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sz="1600" i="1" smtClean="0"/>
              <a:t>3d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028700" y="5268912"/>
            <a:ext cx="98425" cy="498475"/>
            <a:chOff x="648" y="3078"/>
            <a:chExt cx="62" cy="314"/>
          </a:xfrm>
        </p:grpSpPr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679" y="3077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648" y="3236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228725" y="5335587"/>
            <a:ext cx="98425" cy="498475"/>
            <a:chOff x="774" y="3120"/>
            <a:chExt cx="62" cy="314"/>
          </a:xfrm>
        </p:grpSpPr>
        <p:sp>
          <p:nvSpPr>
            <p:cNvPr id="12" name="Line 11"/>
            <p:cNvSpPr>
              <a:spLocks noChangeShapeType="1"/>
            </p:cNvSpPr>
            <p:nvPr/>
          </p:nvSpPr>
          <p:spPr bwMode="auto">
            <a:xfrm flipV="1">
              <a:off x="805" y="3119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774" y="3236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1528763" y="5268912"/>
            <a:ext cx="98425" cy="498475"/>
            <a:chOff x="963" y="3078"/>
            <a:chExt cx="62" cy="314"/>
          </a:xfrm>
        </p:grpSpPr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V="1">
              <a:off x="994" y="3077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963" y="3236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1728788" y="5335587"/>
            <a:ext cx="98425" cy="498475"/>
            <a:chOff x="1089" y="3120"/>
            <a:chExt cx="62" cy="314"/>
          </a:xfrm>
        </p:grpSpPr>
        <p:sp>
          <p:nvSpPr>
            <p:cNvPr id="18" name="Line 17"/>
            <p:cNvSpPr>
              <a:spLocks noChangeShapeType="1"/>
            </p:cNvSpPr>
            <p:nvPr/>
          </p:nvSpPr>
          <p:spPr bwMode="auto">
            <a:xfrm flipV="1">
              <a:off x="1120" y="3119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1089" y="3236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2028825" y="5268912"/>
            <a:ext cx="98425" cy="498475"/>
            <a:chOff x="1278" y="3078"/>
            <a:chExt cx="62" cy="314"/>
          </a:xfrm>
        </p:grpSpPr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V="1">
              <a:off x="1309" y="3077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1278" y="3236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2228850" y="5335587"/>
            <a:ext cx="98425" cy="498475"/>
            <a:chOff x="1404" y="3120"/>
            <a:chExt cx="62" cy="314"/>
          </a:xfrm>
        </p:grpSpPr>
        <p:sp>
          <p:nvSpPr>
            <p:cNvPr id="24" name="Line 23"/>
            <p:cNvSpPr>
              <a:spLocks noChangeShapeType="1"/>
            </p:cNvSpPr>
            <p:nvPr/>
          </p:nvSpPr>
          <p:spPr bwMode="auto">
            <a:xfrm flipV="1">
              <a:off x="1435" y="3119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1404" y="3236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2528888" y="5268912"/>
            <a:ext cx="98425" cy="498475"/>
            <a:chOff x="1593" y="3078"/>
            <a:chExt cx="62" cy="314"/>
          </a:xfrm>
        </p:grpSpPr>
        <p:sp>
          <p:nvSpPr>
            <p:cNvPr id="27" name="Line 26"/>
            <p:cNvSpPr>
              <a:spLocks noChangeShapeType="1"/>
            </p:cNvSpPr>
            <p:nvPr/>
          </p:nvSpPr>
          <p:spPr bwMode="auto">
            <a:xfrm flipV="1">
              <a:off x="1624" y="3077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1593" y="3236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2728913" y="5335587"/>
            <a:ext cx="98425" cy="498475"/>
            <a:chOff x="1719" y="3120"/>
            <a:chExt cx="62" cy="314"/>
          </a:xfrm>
        </p:grpSpPr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V="1">
              <a:off x="1750" y="3119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1719" y="3236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3028950" y="5268912"/>
            <a:ext cx="98425" cy="498475"/>
            <a:chOff x="1908" y="3078"/>
            <a:chExt cx="62" cy="314"/>
          </a:xfrm>
        </p:grpSpPr>
        <p:sp>
          <p:nvSpPr>
            <p:cNvPr id="33" name="Line 32"/>
            <p:cNvSpPr>
              <a:spLocks noChangeShapeType="1"/>
            </p:cNvSpPr>
            <p:nvPr/>
          </p:nvSpPr>
          <p:spPr bwMode="auto">
            <a:xfrm flipV="1">
              <a:off x="1939" y="3077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1908" y="3236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3228975" y="5335587"/>
            <a:ext cx="98425" cy="498475"/>
            <a:chOff x="2034" y="3120"/>
            <a:chExt cx="62" cy="314"/>
          </a:xfrm>
        </p:grpSpPr>
        <p:sp>
          <p:nvSpPr>
            <p:cNvPr id="36" name="Line 35"/>
            <p:cNvSpPr>
              <a:spLocks noChangeShapeType="1"/>
            </p:cNvSpPr>
            <p:nvPr/>
          </p:nvSpPr>
          <p:spPr bwMode="auto">
            <a:xfrm flipV="1">
              <a:off x="2065" y="3119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2034" y="3236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38" name="Group 37"/>
          <p:cNvGrpSpPr>
            <a:grpSpLocks/>
          </p:cNvGrpSpPr>
          <p:nvPr/>
        </p:nvGrpSpPr>
        <p:grpSpPr bwMode="auto">
          <a:xfrm>
            <a:off x="2128838" y="4430712"/>
            <a:ext cx="98425" cy="498475"/>
            <a:chOff x="1341" y="2550"/>
            <a:chExt cx="62" cy="314"/>
          </a:xfrm>
        </p:grpSpPr>
        <p:sp>
          <p:nvSpPr>
            <p:cNvPr id="39" name="Line 38"/>
            <p:cNvSpPr>
              <a:spLocks noChangeShapeType="1"/>
            </p:cNvSpPr>
            <p:nvPr/>
          </p:nvSpPr>
          <p:spPr bwMode="auto">
            <a:xfrm flipV="1">
              <a:off x="1372" y="2549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1341" y="2708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5300663" y="4994275"/>
            <a:ext cx="2700337" cy="1587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2" name="Line 41"/>
          <p:cNvSpPr>
            <a:spLocks noChangeShapeType="1"/>
          </p:cNvSpPr>
          <p:nvPr/>
        </p:nvSpPr>
        <p:spPr bwMode="auto">
          <a:xfrm>
            <a:off x="5257800" y="6008687"/>
            <a:ext cx="2700338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43" name="Group 42"/>
          <p:cNvGrpSpPr>
            <a:grpSpLocks/>
          </p:cNvGrpSpPr>
          <p:nvPr/>
        </p:nvGrpSpPr>
        <p:grpSpPr bwMode="auto">
          <a:xfrm>
            <a:off x="5357813" y="5683250"/>
            <a:ext cx="98425" cy="498475"/>
            <a:chOff x="3375" y="3339"/>
            <a:chExt cx="62" cy="314"/>
          </a:xfrm>
        </p:grpSpPr>
        <p:sp>
          <p:nvSpPr>
            <p:cNvPr id="44" name="Line 43"/>
            <p:cNvSpPr>
              <a:spLocks noChangeShapeType="1"/>
            </p:cNvSpPr>
            <p:nvPr/>
          </p:nvSpPr>
          <p:spPr bwMode="auto">
            <a:xfrm flipV="1">
              <a:off x="3406" y="3338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3375" y="3497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46" name="Group 45"/>
          <p:cNvGrpSpPr>
            <a:grpSpLocks/>
          </p:cNvGrpSpPr>
          <p:nvPr/>
        </p:nvGrpSpPr>
        <p:grpSpPr bwMode="auto">
          <a:xfrm>
            <a:off x="5557838" y="5749925"/>
            <a:ext cx="98425" cy="498475"/>
            <a:chOff x="3501" y="3381"/>
            <a:chExt cx="62" cy="314"/>
          </a:xfrm>
        </p:grpSpPr>
        <p:sp>
          <p:nvSpPr>
            <p:cNvPr id="47" name="Line 46"/>
            <p:cNvSpPr>
              <a:spLocks noChangeShapeType="1"/>
            </p:cNvSpPr>
            <p:nvPr/>
          </p:nvSpPr>
          <p:spPr bwMode="auto">
            <a:xfrm flipV="1">
              <a:off x="3532" y="3380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3501" y="3497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5857875" y="5683250"/>
            <a:ext cx="98425" cy="498475"/>
            <a:chOff x="3690" y="3339"/>
            <a:chExt cx="62" cy="314"/>
          </a:xfrm>
        </p:grpSpPr>
        <p:sp>
          <p:nvSpPr>
            <p:cNvPr id="50" name="Line 49"/>
            <p:cNvSpPr>
              <a:spLocks noChangeShapeType="1"/>
            </p:cNvSpPr>
            <p:nvPr/>
          </p:nvSpPr>
          <p:spPr bwMode="auto">
            <a:xfrm flipV="1">
              <a:off x="3721" y="3338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1" name="Oval 50"/>
            <p:cNvSpPr>
              <a:spLocks noChangeArrowheads="1"/>
            </p:cNvSpPr>
            <p:nvPr/>
          </p:nvSpPr>
          <p:spPr bwMode="auto">
            <a:xfrm>
              <a:off x="3690" y="3497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52" name="Group 51"/>
          <p:cNvGrpSpPr>
            <a:grpSpLocks/>
          </p:cNvGrpSpPr>
          <p:nvPr/>
        </p:nvGrpSpPr>
        <p:grpSpPr bwMode="auto">
          <a:xfrm>
            <a:off x="6057900" y="5749925"/>
            <a:ext cx="98425" cy="498475"/>
            <a:chOff x="3816" y="3381"/>
            <a:chExt cx="62" cy="314"/>
          </a:xfrm>
        </p:grpSpPr>
        <p:sp>
          <p:nvSpPr>
            <p:cNvPr id="53" name="Line 52"/>
            <p:cNvSpPr>
              <a:spLocks noChangeShapeType="1"/>
            </p:cNvSpPr>
            <p:nvPr/>
          </p:nvSpPr>
          <p:spPr bwMode="auto">
            <a:xfrm flipV="1">
              <a:off x="3847" y="3380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4" name="Oval 53"/>
            <p:cNvSpPr>
              <a:spLocks noChangeArrowheads="1"/>
            </p:cNvSpPr>
            <p:nvPr/>
          </p:nvSpPr>
          <p:spPr bwMode="auto">
            <a:xfrm>
              <a:off x="3816" y="3497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55" name="Group 54"/>
          <p:cNvGrpSpPr>
            <a:grpSpLocks/>
          </p:cNvGrpSpPr>
          <p:nvPr/>
        </p:nvGrpSpPr>
        <p:grpSpPr bwMode="auto">
          <a:xfrm>
            <a:off x="6357938" y="5683250"/>
            <a:ext cx="98425" cy="498475"/>
            <a:chOff x="4005" y="3339"/>
            <a:chExt cx="62" cy="314"/>
          </a:xfrm>
        </p:grpSpPr>
        <p:sp>
          <p:nvSpPr>
            <p:cNvPr id="56" name="Line 55"/>
            <p:cNvSpPr>
              <a:spLocks noChangeShapeType="1"/>
            </p:cNvSpPr>
            <p:nvPr/>
          </p:nvSpPr>
          <p:spPr bwMode="auto">
            <a:xfrm flipV="1">
              <a:off x="4036" y="3338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4005" y="3497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58" name="Group 57"/>
          <p:cNvGrpSpPr>
            <a:grpSpLocks/>
          </p:cNvGrpSpPr>
          <p:nvPr/>
        </p:nvGrpSpPr>
        <p:grpSpPr bwMode="auto">
          <a:xfrm>
            <a:off x="6557963" y="5749925"/>
            <a:ext cx="98425" cy="498475"/>
            <a:chOff x="4131" y="3381"/>
            <a:chExt cx="62" cy="314"/>
          </a:xfrm>
        </p:grpSpPr>
        <p:sp>
          <p:nvSpPr>
            <p:cNvPr id="59" name="Line 58"/>
            <p:cNvSpPr>
              <a:spLocks noChangeShapeType="1"/>
            </p:cNvSpPr>
            <p:nvPr/>
          </p:nvSpPr>
          <p:spPr bwMode="auto">
            <a:xfrm flipV="1">
              <a:off x="4162" y="3380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4131" y="3497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61" name="Group 60"/>
          <p:cNvGrpSpPr>
            <a:grpSpLocks/>
          </p:cNvGrpSpPr>
          <p:nvPr/>
        </p:nvGrpSpPr>
        <p:grpSpPr bwMode="auto">
          <a:xfrm>
            <a:off x="6858000" y="5683250"/>
            <a:ext cx="98425" cy="498475"/>
            <a:chOff x="4320" y="3339"/>
            <a:chExt cx="62" cy="314"/>
          </a:xfrm>
        </p:grpSpPr>
        <p:sp>
          <p:nvSpPr>
            <p:cNvPr id="62" name="Line 61"/>
            <p:cNvSpPr>
              <a:spLocks noChangeShapeType="1"/>
            </p:cNvSpPr>
            <p:nvPr/>
          </p:nvSpPr>
          <p:spPr bwMode="auto">
            <a:xfrm flipV="1">
              <a:off x="4351" y="3338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3" name="Oval 62"/>
            <p:cNvSpPr>
              <a:spLocks noChangeArrowheads="1"/>
            </p:cNvSpPr>
            <p:nvPr/>
          </p:nvSpPr>
          <p:spPr bwMode="auto">
            <a:xfrm>
              <a:off x="4320" y="3497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64" name="Group 63"/>
          <p:cNvGrpSpPr>
            <a:grpSpLocks/>
          </p:cNvGrpSpPr>
          <p:nvPr/>
        </p:nvGrpSpPr>
        <p:grpSpPr bwMode="auto">
          <a:xfrm>
            <a:off x="7058025" y="5749925"/>
            <a:ext cx="98425" cy="498475"/>
            <a:chOff x="4446" y="3381"/>
            <a:chExt cx="62" cy="314"/>
          </a:xfrm>
        </p:grpSpPr>
        <p:sp>
          <p:nvSpPr>
            <p:cNvPr id="65" name="Line 64"/>
            <p:cNvSpPr>
              <a:spLocks noChangeShapeType="1"/>
            </p:cNvSpPr>
            <p:nvPr/>
          </p:nvSpPr>
          <p:spPr bwMode="auto">
            <a:xfrm flipV="1">
              <a:off x="4477" y="3380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6" name="Oval 65"/>
            <p:cNvSpPr>
              <a:spLocks noChangeArrowheads="1"/>
            </p:cNvSpPr>
            <p:nvPr/>
          </p:nvSpPr>
          <p:spPr bwMode="auto">
            <a:xfrm>
              <a:off x="4446" y="3497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67" name="Group 66"/>
          <p:cNvGrpSpPr>
            <a:grpSpLocks/>
          </p:cNvGrpSpPr>
          <p:nvPr/>
        </p:nvGrpSpPr>
        <p:grpSpPr bwMode="auto">
          <a:xfrm>
            <a:off x="7358063" y="5683250"/>
            <a:ext cx="98425" cy="498475"/>
            <a:chOff x="4635" y="3339"/>
            <a:chExt cx="62" cy="314"/>
          </a:xfrm>
        </p:grpSpPr>
        <p:sp>
          <p:nvSpPr>
            <p:cNvPr id="68" name="Line 67"/>
            <p:cNvSpPr>
              <a:spLocks noChangeShapeType="1"/>
            </p:cNvSpPr>
            <p:nvPr/>
          </p:nvSpPr>
          <p:spPr bwMode="auto">
            <a:xfrm flipV="1">
              <a:off x="4666" y="3338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9" name="Oval 68"/>
            <p:cNvSpPr>
              <a:spLocks noChangeArrowheads="1"/>
            </p:cNvSpPr>
            <p:nvPr/>
          </p:nvSpPr>
          <p:spPr bwMode="auto">
            <a:xfrm>
              <a:off x="4635" y="3497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70" name="Group 69"/>
          <p:cNvGrpSpPr>
            <a:grpSpLocks/>
          </p:cNvGrpSpPr>
          <p:nvPr/>
        </p:nvGrpSpPr>
        <p:grpSpPr bwMode="auto">
          <a:xfrm>
            <a:off x="7558088" y="5749925"/>
            <a:ext cx="98425" cy="498475"/>
            <a:chOff x="4761" y="3381"/>
            <a:chExt cx="62" cy="314"/>
          </a:xfrm>
        </p:grpSpPr>
        <p:sp>
          <p:nvSpPr>
            <p:cNvPr id="71" name="Line 70"/>
            <p:cNvSpPr>
              <a:spLocks noChangeShapeType="1"/>
            </p:cNvSpPr>
            <p:nvPr/>
          </p:nvSpPr>
          <p:spPr bwMode="auto">
            <a:xfrm flipV="1">
              <a:off x="4792" y="3380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4761" y="3497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73" name="Group 72"/>
          <p:cNvGrpSpPr>
            <a:grpSpLocks/>
          </p:cNvGrpSpPr>
          <p:nvPr/>
        </p:nvGrpSpPr>
        <p:grpSpPr bwMode="auto">
          <a:xfrm>
            <a:off x="6515100" y="4637087"/>
            <a:ext cx="98425" cy="498475"/>
            <a:chOff x="4104" y="2680"/>
            <a:chExt cx="62" cy="314"/>
          </a:xfrm>
        </p:grpSpPr>
        <p:sp>
          <p:nvSpPr>
            <p:cNvPr id="74" name="Line 73"/>
            <p:cNvSpPr>
              <a:spLocks noChangeShapeType="1"/>
            </p:cNvSpPr>
            <p:nvPr/>
          </p:nvSpPr>
          <p:spPr bwMode="auto">
            <a:xfrm flipV="1">
              <a:off x="4135" y="2679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5" name="Oval 74"/>
            <p:cNvSpPr>
              <a:spLocks noChangeArrowheads="1"/>
            </p:cNvSpPr>
            <p:nvPr/>
          </p:nvSpPr>
          <p:spPr bwMode="auto">
            <a:xfrm>
              <a:off x="4104" y="2838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76" name="Oval 75"/>
          <p:cNvSpPr>
            <a:spLocks noChangeArrowheads="1"/>
          </p:cNvSpPr>
          <p:nvPr/>
        </p:nvSpPr>
        <p:spPr bwMode="auto">
          <a:xfrm>
            <a:off x="1828800" y="3113087"/>
            <a:ext cx="685800" cy="685800"/>
          </a:xfrm>
          <a:prstGeom prst="ellipse">
            <a:avLst/>
          </a:prstGeom>
          <a:solidFill>
            <a:srgbClr val="F0AD00"/>
          </a:solidFill>
          <a:ln w="47880" cap="sq">
            <a:solidFill>
              <a:srgbClr val="B07E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7" name="Oval 76"/>
          <p:cNvSpPr>
            <a:spLocks noChangeArrowheads="1"/>
          </p:cNvSpPr>
          <p:nvPr/>
        </p:nvSpPr>
        <p:spPr bwMode="auto">
          <a:xfrm>
            <a:off x="6629400" y="2960687"/>
            <a:ext cx="685800" cy="685800"/>
          </a:xfrm>
          <a:prstGeom prst="ellipse">
            <a:avLst/>
          </a:prstGeom>
          <a:solidFill>
            <a:srgbClr val="F0AD00"/>
          </a:solidFill>
          <a:ln w="47880" cap="sq">
            <a:solidFill>
              <a:srgbClr val="B07E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8" name="Oval 77"/>
          <p:cNvSpPr>
            <a:spLocks noChangeArrowheads="1"/>
          </p:cNvSpPr>
          <p:nvPr/>
        </p:nvSpPr>
        <p:spPr bwMode="auto">
          <a:xfrm>
            <a:off x="5562600" y="2960687"/>
            <a:ext cx="685800" cy="685800"/>
          </a:xfrm>
          <a:prstGeom prst="ellipse">
            <a:avLst/>
          </a:prstGeom>
          <a:solidFill>
            <a:srgbClr val="F0AD00"/>
          </a:solidFill>
          <a:ln w="47880" cap="sq">
            <a:solidFill>
              <a:srgbClr val="B07E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9" name="Line 78"/>
          <p:cNvSpPr>
            <a:spLocks noChangeShapeType="1"/>
          </p:cNvSpPr>
          <p:nvPr/>
        </p:nvSpPr>
        <p:spPr bwMode="auto">
          <a:xfrm>
            <a:off x="5257800" y="5308600"/>
            <a:ext cx="2700338" cy="1587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80" name="Group 79"/>
          <p:cNvGrpSpPr>
            <a:grpSpLocks/>
          </p:cNvGrpSpPr>
          <p:nvPr/>
        </p:nvGrpSpPr>
        <p:grpSpPr bwMode="auto">
          <a:xfrm>
            <a:off x="5357813" y="4984750"/>
            <a:ext cx="98425" cy="498475"/>
            <a:chOff x="3375" y="2899"/>
            <a:chExt cx="62" cy="314"/>
          </a:xfrm>
        </p:grpSpPr>
        <p:sp>
          <p:nvSpPr>
            <p:cNvPr id="81" name="Line 80"/>
            <p:cNvSpPr>
              <a:spLocks noChangeShapeType="1"/>
            </p:cNvSpPr>
            <p:nvPr/>
          </p:nvSpPr>
          <p:spPr bwMode="auto">
            <a:xfrm flipV="1">
              <a:off x="3406" y="2898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3375" y="3057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83" name="Group 82"/>
          <p:cNvGrpSpPr>
            <a:grpSpLocks/>
          </p:cNvGrpSpPr>
          <p:nvPr/>
        </p:nvGrpSpPr>
        <p:grpSpPr bwMode="auto">
          <a:xfrm>
            <a:off x="5557838" y="5051425"/>
            <a:ext cx="98425" cy="498475"/>
            <a:chOff x="3501" y="2941"/>
            <a:chExt cx="62" cy="314"/>
          </a:xfrm>
        </p:grpSpPr>
        <p:sp>
          <p:nvSpPr>
            <p:cNvPr id="84" name="Line 83"/>
            <p:cNvSpPr>
              <a:spLocks noChangeShapeType="1"/>
            </p:cNvSpPr>
            <p:nvPr/>
          </p:nvSpPr>
          <p:spPr bwMode="auto">
            <a:xfrm flipV="1">
              <a:off x="3532" y="2940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3501" y="3057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86" name="Group 85"/>
          <p:cNvGrpSpPr>
            <a:grpSpLocks/>
          </p:cNvGrpSpPr>
          <p:nvPr/>
        </p:nvGrpSpPr>
        <p:grpSpPr bwMode="auto">
          <a:xfrm>
            <a:off x="5857875" y="4984750"/>
            <a:ext cx="98425" cy="498475"/>
            <a:chOff x="3690" y="2899"/>
            <a:chExt cx="62" cy="314"/>
          </a:xfrm>
        </p:grpSpPr>
        <p:sp>
          <p:nvSpPr>
            <p:cNvPr id="87" name="Line 86"/>
            <p:cNvSpPr>
              <a:spLocks noChangeShapeType="1"/>
            </p:cNvSpPr>
            <p:nvPr/>
          </p:nvSpPr>
          <p:spPr bwMode="auto">
            <a:xfrm flipV="1">
              <a:off x="3721" y="2898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3690" y="3057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89" name="Group 88"/>
          <p:cNvGrpSpPr>
            <a:grpSpLocks/>
          </p:cNvGrpSpPr>
          <p:nvPr/>
        </p:nvGrpSpPr>
        <p:grpSpPr bwMode="auto">
          <a:xfrm>
            <a:off x="6057900" y="5051425"/>
            <a:ext cx="98425" cy="498475"/>
            <a:chOff x="3816" y="2941"/>
            <a:chExt cx="62" cy="314"/>
          </a:xfrm>
        </p:grpSpPr>
        <p:sp>
          <p:nvSpPr>
            <p:cNvPr id="90" name="Line 89"/>
            <p:cNvSpPr>
              <a:spLocks noChangeShapeType="1"/>
            </p:cNvSpPr>
            <p:nvPr/>
          </p:nvSpPr>
          <p:spPr bwMode="auto">
            <a:xfrm flipV="1">
              <a:off x="3847" y="2940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1" name="Oval 90"/>
            <p:cNvSpPr>
              <a:spLocks noChangeArrowheads="1"/>
            </p:cNvSpPr>
            <p:nvPr/>
          </p:nvSpPr>
          <p:spPr bwMode="auto">
            <a:xfrm>
              <a:off x="3816" y="3057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92" name="Group 91"/>
          <p:cNvGrpSpPr>
            <a:grpSpLocks/>
          </p:cNvGrpSpPr>
          <p:nvPr/>
        </p:nvGrpSpPr>
        <p:grpSpPr bwMode="auto">
          <a:xfrm>
            <a:off x="6357938" y="4984750"/>
            <a:ext cx="98425" cy="498475"/>
            <a:chOff x="4005" y="2899"/>
            <a:chExt cx="62" cy="314"/>
          </a:xfrm>
        </p:grpSpPr>
        <p:sp>
          <p:nvSpPr>
            <p:cNvPr id="93" name="Line 92"/>
            <p:cNvSpPr>
              <a:spLocks noChangeShapeType="1"/>
            </p:cNvSpPr>
            <p:nvPr/>
          </p:nvSpPr>
          <p:spPr bwMode="auto">
            <a:xfrm flipV="1">
              <a:off x="4036" y="2898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4" name="Oval 93"/>
            <p:cNvSpPr>
              <a:spLocks noChangeArrowheads="1"/>
            </p:cNvSpPr>
            <p:nvPr/>
          </p:nvSpPr>
          <p:spPr bwMode="auto">
            <a:xfrm>
              <a:off x="4005" y="3057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95" name="Group 94"/>
          <p:cNvGrpSpPr>
            <a:grpSpLocks/>
          </p:cNvGrpSpPr>
          <p:nvPr/>
        </p:nvGrpSpPr>
        <p:grpSpPr bwMode="auto">
          <a:xfrm>
            <a:off x="6557963" y="5051425"/>
            <a:ext cx="98425" cy="498475"/>
            <a:chOff x="4131" y="2941"/>
            <a:chExt cx="62" cy="314"/>
          </a:xfrm>
        </p:grpSpPr>
        <p:sp>
          <p:nvSpPr>
            <p:cNvPr id="96" name="Line 95"/>
            <p:cNvSpPr>
              <a:spLocks noChangeShapeType="1"/>
            </p:cNvSpPr>
            <p:nvPr/>
          </p:nvSpPr>
          <p:spPr bwMode="auto">
            <a:xfrm flipV="1">
              <a:off x="4162" y="2940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7" name="Oval 96"/>
            <p:cNvSpPr>
              <a:spLocks noChangeArrowheads="1"/>
            </p:cNvSpPr>
            <p:nvPr/>
          </p:nvSpPr>
          <p:spPr bwMode="auto">
            <a:xfrm>
              <a:off x="4131" y="3057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98" name="Group 97"/>
          <p:cNvGrpSpPr>
            <a:grpSpLocks/>
          </p:cNvGrpSpPr>
          <p:nvPr/>
        </p:nvGrpSpPr>
        <p:grpSpPr bwMode="auto">
          <a:xfrm>
            <a:off x="6858000" y="4984750"/>
            <a:ext cx="98425" cy="498475"/>
            <a:chOff x="4320" y="2899"/>
            <a:chExt cx="62" cy="314"/>
          </a:xfrm>
        </p:grpSpPr>
        <p:sp>
          <p:nvSpPr>
            <p:cNvPr id="99" name="Line 98"/>
            <p:cNvSpPr>
              <a:spLocks noChangeShapeType="1"/>
            </p:cNvSpPr>
            <p:nvPr/>
          </p:nvSpPr>
          <p:spPr bwMode="auto">
            <a:xfrm flipV="1">
              <a:off x="4351" y="2898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0" name="Oval 99"/>
            <p:cNvSpPr>
              <a:spLocks noChangeArrowheads="1"/>
            </p:cNvSpPr>
            <p:nvPr/>
          </p:nvSpPr>
          <p:spPr bwMode="auto">
            <a:xfrm>
              <a:off x="4320" y="3057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01" name="Group 100"/>
          <p:cNvGrpSpPr>
            <a:grpSpLocks/>
          </p:cNvGrpSpPr>
          <p:nvPr/>
        </p:nvGrpSpPr>
        <p:grpSpPr bwMode="auto">
          <a:xfrm>
            <a:off x="7058025" y="5051425"/>
            <a:ext cx="98425" cy="498475"/>
            <a:chOff x="4446" y="2941"/>
            <a:chExt cx="62" cy="314"/>
          </a:xfrm>
        </p:grpSpPr>
        <p:sp>
          <p:nvSpPr>
            <p:cNvPr id="102" name="Line 101"/>
            <p:cNvSpPr>
              <a:spLocks noChangeShapeType="1"/>
            </p:cNvSpPr>
            <p:nvPr/>
          </p:nvSpPr>
          <p:spPr bwMode="auto">
            <a:xfrm flipV="1">
              <a:off x="4477" y="2940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3" name="Oval 102"/>
            <p:cNvSpPr>
              <a:spLocks noChangeArrowheads="1"/>
            </p:cNvSpPr>
            <p:nvPr/>
          </p:nvSpPr>
          <p:spPr bwMode="auto">
            <a:xfrm>
              <a:off x="4446" y="3057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04" name="Group 103"/>
          <p:cNvGrpSpPr>
            <a:grpSpLocks/>
          </p:cNvGrpSpPr>
          <p:nvPr/>
        </p:nvGrpSpPr>
        <p:grpSpPr bwMode="auto">
          <a:xfrm>
            <a:off x="7358063" y="4984750"/>
            <a:ext cx="98425" cy="498475"/>
            <a:chOff x="4635" y="2899"/>
            <a:chExt cx="62" cy="314"/>
          </a:xfrm>
        </p:grpSpPr>
        <p:sp>
          <p:nvSpPr>
            <p:cNvPr id="105" name="Line 104"/>
            <p:cNvSpPr>
              <a:spLocks noChangeShapeType="1"/>
            </p:cNvSpPr>
            <p:nvPr/>
          </p:nvSpPr>
          <p:spPr bwMode="auto">
            <a:xfrm flipV="1">
              <a:off x="4666" y="2898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6" name="Oval 105"/>
            <p:cNvSpPr>
              <a:spLocks noChangeArrowheads="1"/>
            </p:cNvSpPr>
            <p:nvPr/>
          </p:nvSpPr>
          <p:spPr bwMode="auto">
            <a:xfrm>
              <a:off x="4635" y="3057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07" name="Group 106"/>
          <p:cNvGrpSpPr>
            <a:grpSpLocks/>
          </p:cNvGrpSpPr>
          <p:nvPr/>
        </p:nvGrpSpPr>
        <p:grpSpPr bwMode="auto">
          <a:xfrm>
            <a:off x="7558088" y="5051425"/>
            <a:ext cx="98425" cy="498475"/>
            <a:chOff x="4761" y="2941"/>
            <a:chExt cx="62" cy="314"/>
          </a:xfrm>
        </p:grpSpPr>
        <p:sp>
          <p:nvSpPr>
            <p:cNvPr id="108" name="Line 107"/>
            <p:cNvSpPr>
              <a:spLocks noChangeShapeType="1"/>
            </p:cNvSpPr>
            <p:nvPr/>
          </p:nvSpPr>
          <p:spPr bwMode="auto">
            <a:xfrm flipV="1">
              <a:off x="4792" y="2940"/>
              <a:ext cx="0" cy="316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9" name="Oval 108"/>
            <p:cNvSpPr>
              <a:spLocks noChangeArrowheads="1"/>
            </p:cNvSpPr>
            <p:nvPr/>
          </p:nvSpPr>
          <p:spPr bwMode="auto">
            <a:xfrm>
              <a:off x="4761" y="3057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110" name="Line 109"/>
          <p:cNvSpPr>
            <a:spLocks noChangeShapeType="1"/>
          </p:cNvSpPr>
          <p:nvPr/>
        </p:nvSpPr>
        <p:spPr bwMode="auto">
          <a:xfrm>
            <a:off x="5300663" y="4090987"/>
            <a:ext cx="2700337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11" name="Group 110"/>
          <p:cNvGrpSpPr>
            <a:grpSpLocks/>
          </p:cNvGrpSpPr>
          <p:nvPr/>
        </p:nvGrpSpPr>
        <p:grpSpPr bwMode="auto">
          <a:xfrm>
            <a:off x="6705600" y="4713287"/>
            <a:ext cx="98425" cy="498475"/>
            <a:chOff x="4224" y="2728"/>
            <a:chExt cx="62" cy="314"/>
          </a:xfrm>
        </p:grpSpPr>
        <p:sp>
          <p:nvSpPr>
            <p:cNvPr id="112" name="Line 111"/>
            <p:cNvSpPr>
              <a:spLocks noChangeShapeType="1"/>
            </p:cNvSpPr>
            <p:nvPr/>
          </p:nvSpPr>
          <p:spPr bwMode="auto">
            <a:xfrm>
              <a:off x="4255" y="2728"/>
              <a:ext cx="0" cy="314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3" name="Oval 112"/>
            <p:cNvSpPr>
              <a:spLocks noChangeArrowheads="1"/>
            </p:cNvSpPr>
            <p:nvPr/>
          </p:nvSpPr>
          <p:spPr bwMode="auto">
            <a:xfrm flipV="1">
              <a:off x="4224" y="2823"/>
              <a:ext cx="62" cy="62"/>
            </a:xfrm>
            <a:prstGeom prst="ellipse">
              <a:avLst/>
            </a:prstGeom>
            <a:solidFill>
              <a:srgbClr val="F0AD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114" name="Line 113"/>
          <p:cNvSpPr>
            <a:spLocks noChangeShapeType="1"/>
          </p:cNvSpPr>
          <p:nvPr/>
        </p:nvSpPr>
        <p:spPr bwMode="auto">
          <a:xfrm>
            <a:off x="3629025" y="5594350"/>
            <a:ext cx="1628775" cy="414337"/>
          </a:xfrm>
          <a:prstGeom prst="line">
            <a:avLst/>
          </a:prstGeom>
          <a:noFill/>
          <a:ln w="6480" cap="rnd">
            <a:solidFill>
              <a:srgbClr val="262626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5" name="Line 114"/>
          <p:cNvSpPr>
            <a:spLocks noChangeShapeType="1"/>
          </p:cNvSpPr>
          <p:nvPr/>
        </p:nvSpPr>
        <p:spPr bwMode="auto">
          <a:xfrm flipV="1">
            <a:off x="3629025" y="5321300"/>
            <a:ext cx="1628775" cy="274637"/>
          </a:xfrm>
          <a:prstGeom prst="line">
            <a:avLst/>
          </a:prstGeom>
          <a:noFill/>
          <a:ln w="6480" cap="rnd">
            <a:solidFill>
              <a:srgbClr val="262626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6" name="Line 115"/>
          <p:cNvSpPr>
            <a:spLocks noChangeShapeType="1"/>
          </p:cNvSpPr>
          <p:nvPr/>
        </p:nvSpPr>
        <p:spPr bwMode="auto">
          <a:xfrm>
            <a:off x="3614738" y="4789487"/>
            <a:ext cx="1685925" cy="204788"/>
          </a:xfrm>
          <a:prstGeom prst="line">
            <a:avLst/>
          </a:prstGeom>
          <a:noFill/>
          <a:ln w="6480" cap="rnd">
            <a:solidFill>
              <a:srgbClr val="262626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7" name="Line 116"/>
          <p:cNvSpPr>
            <a:spLocks noChangeShapeType="1"/>
          </p:cNvSpPr>
          <p:nvPr/>
        </p:nvSpPr>
        <p:spPr bwMode="auto">
          <a:xfrm flipV="1">
            <a:off x="3614738" y="4089400"/>
            <a:ext cx="1685925" cy="701675"/>
          </a:xfrm>
          <a:prstGeom prst="line">
            <a:avLst/>
          </a:prstGeom>
          <a:noFill/>
          <a:ln w="6480" cap="rnd">
            <a:solidFill>
              <a:srgbClr val="262626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8" name="Rectangle 117"/>
          <p:cNvSpPr>
            <a:spLocks noChangeArrowheads="1"/>
          </p:cNvSpPr>
          <p:nvPr/>
        </p:nvSpPr>
        <p:spPr bwMode="auto">
          <a:xfrm>
            <a:off x="5562600" y="1906587"/>
            <a:ext cx="1525588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pt-BR" altLang="en-US" sz="2000" b="1">
                <a:solidFill>
                  <a:srgbClr val="000000"/>
                </a:solidFill>
              </a:rPr>
              <a:t>“</a:t>
            </a:r>
            <a:r>
              <a:rPr lang="pt-BR" sz="2000" b="1">
                <a:solidFill>
                  <a:srgbClr val="000000"/>
                </a:solidFill>
              </a:rPr>
              <a:t>Molécula</a:t>
            </a:r>
            <a:r>
              <a:rPr lang="pt-BR" altLang="en-US" sz="2000" b="1">
                <a:solidFill>
                  <a:srgbClr val="000000"/>
                </a:solidFill>
              </a:rPr>
              <a:t>”</a:t>
            </a:r>
            <a:endParaRPr lang="pt-BR" sz="2000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90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6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1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4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7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0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5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8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1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4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0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3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6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9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2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5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8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81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84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87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90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93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96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99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2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5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Níveis</a:t>
            </a:r>
            <a:r>
              <a:rPr lang="en-US" dirty="0" smtClean="0"/>
              <a:t> de </a:t>
            </a:r>
            <a:r>
              <a:rPr lang="en-US" dirty="0" err="1" smtClean="0"/>
              <a:t>Energia</a:t>
            </a:r>
            <a:endParaRPr lang="en-US" dirty="0"/>
          </a:p>
        </p:txBody>
      </p:sp>
      <p:pic>
        <p:nvPicPr>
          <p:cNvPr id="3" name="Picture 6" descr="http://i.stack.imgur.com/UfAo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09800"/>
            <a:ext cx="4748814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1.lsbu.ac.uk/water/images/h2o_orbitals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44" y="1981200"/>
            <a:ext cx="3187722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6635196" y="6262816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</a:t>
            </a:r>
            <a:r>
              <a:rPr lang="en-US" b="1" baseline="-25000" dirty="0" smtClean="0"/>
              <a:t>2</a:t>
            </a:r>
            <a:r>
              <a:rPr lang="en-US" b="1" dirty="0" smtClean="0"/>
              <a:t>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8720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Níveis</a:t>
            </a:r>
            <a:r>
              <a:rPr lang="en-US" dirty="0" smtClean="0"/>
              <a:t> de </a:t>
            </a:r>
            <a:r>
              <a:rPr lang="en-US" dirty="0" err="1" smtClean="0"/>
              <a:t>Energia</a:t>
            </a:r>
            <a:endParaRPr lang="en-US" dirty="0"/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175" y="1657350"/>
            <a:ext cx="4533900" cy="459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06363" y="1728787"/>
            <a:ext cx="4465637" cy="280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dirty="0">
                <a:solidFill>
                  <a:srgbClr val="000000"/>
                </a:solidFill>
              </a:rPr>
              <a:t>Sólido: ~ 10</a:t>
            </a:r>
            <a:r>
              <a:rPr lang="pt-BR" baseline="30000" dirty="0">
                <a:solidFill>
                  <a:srgbClr val="000000"/>
                </a:solidFill>
              </a:rPr>
              <a:t>23</a:t>
            </a:r>
            <a:r>
              <a:rPr lang="pt-BR" dirty="0">
                <a:solidFill>
                  <a:srgbClr val="000000"/>
                </a:solidFill>
              </a:rPr>
              <a:t> átomos de cobre → cada nível atômico se desdobra em 10</a:t>
            </a:r>
            <a:r>
              <a:rPr lang="pt-BR" baseline="30000" dirty="0">
                <a:solidFill>
                  <a:srgbClr val="000000"/>
                </a:solidFill>
              </a:rPr>
              <a:t>23</a:t>
            </a:r>
            <a:r>
              <a:rPr lang="pt-BR" dirty="0">
                <a:solidFill>
                  <a:srgbClr val="000000"/>
                </a:solidFill>
              </a:rPr>
              <a:t> níveis</a:t>
            </a: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dirty="0">
              <a:solidFill>
                <a:srgbClr val="000000"/>
              </a:solidFill>
            </a:endParaRPr>
          </a:p>
          <a:p>
            <a:pPr algn="just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dirty="0">
                <a:solidFill>
                  <a:srgbClr val="000000"/>
                </a:solidFill>
              </a:rPr>
              <a:t>Níveis de energia muito próximos formam </a:t>
            </a:r>
            <a:r>
              <a:rPr lang="pt-BR" b="1" dirty="0">
                <a:solidFill>
                  <a:srgbClr val="000000"/>
                </a:solidFill>
              </a:rPr>
              <a:t>bandas</a:t>
            </a:r>
            <a:r>
              <a:rPr lang="pt-BR" dirty="0">
                <a:solidFill>
                  <a:srgbClr val="000000"/>
                </a:solidFill>
              </a:rPr>
              <a:t> de energia</a:t>
            </a:r>
          </a:p>
          <a:p>
            <a:pPr algn="just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endParaRPr lang="pt-BR" dirty="0">
              <a:solidFill>
                <a:srgbClr val="000000"/>
              </a:solidFill>
            </a:endParaRPr>
          </a:p>
          <a:p>
            <a:pPr algn="just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dirty="0">
                <a:solidFill>
                  <a:srgbClr val="000000"/>
                </a:solidFill>
              </a:rPr>
              <a:t>Tipicamente: bandas têm alguns </a:t>
            </a:r>
            <a:r>
              <a:rPr lang="pt-BR" dirty="0" err="1">
                <a:solidFill>
                  <a:srgbClr val="000000"/>
                </a:solidFill>
              </a:rPr>
              <a:t>eV</a:t>
            </a:r>
            <a:r>
              <a:rPr lang="pt-BR" dirty="0">
                <a:solidFill>
                  <a:srgbClr val="000000"/>
                </a:solidFill>
              </a:rPr>
              <a:t> de espessura, </a:t>
            </a:r>
            <a:r>
              <a:rPr lang="pt-BR" dirty="0" err="1">
                <a:solidFill>
                  <a:srgbClr val="000000"/>
                </a:solidFill>
              </a:rPr>
              <a:t>sepadas</a:t>
            </a:r>
            <a:r>
              <a:rPr lang="pt-BR" dirty="0">
                <a:solidFill>
                  <a:srgbClr val="000000"/>
                </a:solidFill>
              </a:rPr>
              <a:t> </a:t>
            </a:r>
            <a:r>
              <a:rPr lang="pt-BR" dirty="0" err="1">
                <a:solidFill>
                  <a:srgbClr val="000000"/>
                </a:solidFill>
              </a:rPr>
              <a:t>tb</a:t>
            </a:r>
            <a:r>
              <a:rPr lang="pt-BR" dirty="0">
                <a:solidFill>
                  <a:srgbClr val="000000"/>
                </a:solidFill>
              </a:rPr>
              <a:t> por alguns </a:t>
            </a:r>
            <a:r>
              <a:rPr lang="pt-BR" dirty="0" err="1">
                <a:solidFill>
                  <a:srgbClr val="000000"/>
                </a:solidFill>
              </a:rPr>
              <a:t>eV</a:t>
            </a:r>
            <a:r>
              <a:rPr lang="pt-BR" dirty="0">
                <a:solidFill>
                  <a:srgbClr val="000000"/>
                </a:solidFill>
              </a:rPr>
              <a:t>. Dentro de cada banda separação é ~10</a:t>
            </a:r>
            <a:r>
              <a:rPr lang="pt-BR" baseline="30000" dirty="0">
                <a:solidFill>
                  <a:srgbClr val="000000"/>
                </a:solidFill>
              </a:rPr>
              <a:t>-24 </a:t>
            </a:r>
            <a:r>
              <a:rPr lang="pt-BR" dirty="0" err="1">
                <a:solidFill>
                  <a:srgbClr val="000000"/>
                </a:solidFill>
              </a:rPr>
              <a:t>eV</a:t>
            </a:r>
            <a:endParaRPr lang="pt-BR" dirty="0">
              <a:solidFill>
                <a:srgbClr val="000000"/>
              </a:solidFill>
            </a:endParaRPr>
          </a:p>
          <a:p>
            <a:pPr algn="just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66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Isolantes</a:t>
            </a:r>
            <a:endParaRPr lang="en-US" dirty="0"/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636712"/>
            <a:ext cx="2982912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0" y="1636712"/>
            <a:ext cx="6080125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 b="1">
                <a:solidFill>
                  <a:srgbClr val="000000"/>
                </a:solidFill>
              </a:rPr>
              <a:t>Sistema isolante</a:t>
            </a:r>
            <a:r>
              <a:rPr lang="pt-BR" sz="2000">
                <a:solidFill>
                  <a:srgbClr val="000000"/>
                </a:solidFill>
              </a:rPr>
              <a:t>: ao aplicar uma diferença de potencial, não há corrente elétrica apreciável.</a:t>
            </a: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200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200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1400">
              <a:solidFill>
                <a:srgbClr val="000000"/>
              </a:solidFill>
            </a:endParaRPr>
          </a:p>
          <a:p>
            <a:pPr algn="just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>
                <a:solidFill>
                  <a:srgbClr val="000000"/>
                </a:solidFill>
              </a:rPr>
              <a:t>Explicação: o nível mais alto de energia preenchido (</a:t>
            </a:r>
            <a:r>
              <a:rPr lang="pt-BR" sz="2000" b="1">
                <a:solidFill>
                  <a:srgbClr val="000000"/>
                </a:solidFill>
              </a:rPr>
              <a:t>energia de Fermi E</a:t>
            </a:r>
            <a:r>
              <a:rPr lang="pt-BR" sz="2000" b="1" baseline="-25000">
                <a:solidFill>
                  <a:srgbClr val="000000"/>
                </a:solidFill>
              </a:rPr>
              <a:t>F</a:t>
            </a:r>
            <a:r>
              <a:rPr lang="pt-BR" sz="2000" b="1">
                <a:solidFill>
                  <a:srgbClr val="000000"/>
                </a:solidFill>
              </a:rPr>
              <a:t>) </a:t>
            </a:r>
            <a:r>
              <a:rPr lang="pt-BR" sz="2000">
                <a:solidFill>
                  <a:srgbClr val="000000"/>
                </a:solidFill>
              </a:rPr>
              <a:t>corresponde ao topo da</a:t>
            </a:r>
            <a:r>
              <a:rPr lang="pt-BR" sz="2000" b="1">
                <a:solidFill>
                  <a:srgbClr val="000000"/>
                </a:solidFill>
              </a:rPr>
              <a:t> </a:t>
            </a:r>
            <a:r>
              <a:rPr lang="pt-BR" sz="2000">
                <a:solidFill>
                  <a:srgbClr val="000000"/>
                </a:solidFill>
              </a:rPr>
              <a:t>última banda totalmente ocupada no estado fundamental </a:t>
            </a:r>
            <a:r>
              <a:rPr lang="pt-BR" sz="2000">
                <a:solidFill>
                  <a:srgbClr val="FF0000"/>
                </a:solidFill>
              </a:rPr>
              <a:t>(banda de valência)</a:t>
            </a:r>
          </a:p>
          <a:p>
            <a:pPr algn="just" eaLnBrk="1" hangingPunct="1">
              <a:buClr>
                <a:srgbClr val="F0AD00"/>
              </a:buClr>
              <a:buSzPct val="80000"/>
            </a:pPr>
            <a:endParaRPr lang="pt-BR" sz="200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>
                <a:solidFill>
                  <a:srgbClr val="000000"/>
                </a:solidFill>
              </a:rPr>
              <a:t>Primeira banda </a:t>
            </a:r>
            <a:r>
              <a:rPr lang="pt-BR" sz="2000">
                <a:solidFill>
                  <a:srgbClr val="00B050"/>
                </a:solidFill>
              </a:rPr>
              <a:t>desocupada</a:t>
            </a:r>
            <a:r>
              <a:rPr lang="pt-BR" sz="2000">
                <a:solidFill>
                  <a:srgbClr val="000000"/>
                </a:solidFill>
              </a:rPr>
              <a:t> (</a:t>
            </a:r>
            <a:r>
              <a:rPr lang="pt-BR" sz="2000" b="1">
                <a:solidFill>
                  <a:srgbClr val="000000"/>
                </a:solidFill>
              </a:rPr>
              <a:t>banda de condução</a:t>
            </a:r>
            <a:r>
              <a:rPr lang="pt-BR" sz="2000">
                <a:solidFill>
                  <a:srgbClr val="000000"/>
                </a:solidFill>
              </a:rPr>
              <a:t>) está separada por uma energia E</a:t>
            </a:r>
            <a:r>
              <a:rPr lang="pt-BR" sz="2000" baseline="-25000">
                <a:solidFill>
                  <a:srgbClr val="000000"/>
                </a:solidFill>
              </a:rPr>
              <a:t>g</a:t>
            </a:r>
            <a:r>
              <a:rPr lang="pt-BR" sz="2000">
                <a:solidFill>
                  <a:srgbClr val="000000"/>
                </a:solidFill>
              </a:rPr>
              <a:t> (</a:t>
            </a:r>
            <a:r>
              <a:rPr lang="pt-BR" sz="2000" i="1">
                <a:solidFill>
                  <a:srgbClr val="000000"/>
                </a:solidFill>
              </a:rPr>
              <a:t>band gap</a:t>
            </a:r>
            <a:r>
              <a:rPr lang="pt-BR" sz="2000">
                <a:solidFill>
                  <a:srgbClr val="000000"/>
                </a:solidFill>
              </a:rPr>
              <a:t>) muito maior que kT (energia térmica)</a:t>
            </a: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200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>
                <a:solidFill>
                  <a:srgbClr val="000000"/>
                </a:solidFill>
              </a:rPr>
              <a:t> Dessa forma, não há </a:t>
            </a:r>
            <a:r>
              <a:rPr lang="pt-BR" altLang="en-US" sz="2000">
                <a:solidFill>
                  <a:srgbClr val="000000"/>
                </a:solidFill>
              </a:rPr>
              <a:t>“</a:t>
            </a:r>
            <a:r>
              <a:rPr lang="pt-BR" sz="2000">
                <a:solidFill>
                  <a:srgbClr val="000000"/>
                </a:solidFill>
              </a:rPr>
              <a:t>espaço</a:t>
            </a:r>
            <a:r>
              <a:rPr lang="pt-BR" altLang="en-US" sz="2000">
                <a:solidFill>
                  <a:srgbClr val="000000"/>
                </a:solidFill>
              </a:rPr>
              <a:t>”</a:t>
            </a:r>
            <a:r>
              <a:rPr lang="pt-BR" sz="2000">
                <a:solidFill>
                  <a:srgbClr val="000000"/>
                </a:solidFill>
              </a:rPr>
              <a:t> para os elétrons </a:t>
            </a:r>
            <a:r>
              <a:rPr lang="pt-BR" altLang="en-US" sz="2000">
                <a:solidFill>
                  <a:srgbClr val="000000"/>
                </a:solidFill>
              </a:rPr>
              <a:t>“</a:t>
            </a:r>
            <a:r>
              <a:rPr lang="pt-BR" sz="2000">
                <a:solidFill>
                  <a:srgbClr val="000000"/>
                </a:solidFill>
              </a:rPr>
              <a:t>caminharem</a:t>
            </a:r>
            <a:r>
              <a:rPr lang="pt-BR" altLang="en-US" sz="2000">
                <a:solidFill>
                  <a:srgbClr val="000000"/>
                </a:solidFill>
              </a:rPr>
              <a:t>”</a:t>
            </a:r>
            <a:r>
              <a:rPr lang="pt-BR" sz="2000">
                <a:solidFill>
                  <a:srgbClr val="000000"/>
                </a:solidFill>
              </a:rPr>
              <a:t> pelo sistema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924800" y="1560512"/>
            <a:ext cx="12954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pt-BR" sz="1600">
                <a:solidFill>
                  <a:srgbClr val="000000"/>
                </a:solidFill>
              </a:rPr>
              <a:t>Banda de condução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800600" y="2551112"/>
            <a:ext cx="12954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pt-BR" sz="1600" smtClean="0"/>
              <a:t>Banda de valência</a:t>
            </a:r>
          </a:p>
        </p:txBody>
      </p:sp>
      <p:cxnSp>
        <p:nvCxnSpPr>
          <p:cNvPr id="7" name="AutoShape 7"/>
          <p:cNvCxnSpPr>
            <a:cxnSpLocks noChangeShapeType="1"/>
          </p:cNvCxnSpPr>
          <p:nvPr/>
        </p:nvCxnSpPr>
        <p:spPr bwMode="auto">
          <a:xfrm>
            <a:off x="5791200" y="2932112"/>
            <a:ext cx="763588" cy="306388"/>
          </a:xfrm>
          <a:prstGeom prst="straightConnector1">
            <a:avLst/>
          </a:prstGeom>
          <a:noFill/>
          <a:ln w="31680" cap="rnd">
            <a:solidFill>
              <a:srgbClr val="FF0000"/>
            </a:solidFill>
            <a:miter lim="80000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8" name="AutoShape 8"/>
          <p:cNvCxnSpPr>
            <a:cxnSpLocks noChangeShapeType="1"/>
          </p:cNvCxnSpPr>
          <p:nvPr/>
        </p:nvCxnSpPr>
        <p:spPr bwMode="auto">
          <a:xfrm flipH="1">
            <a:off x="7848600" y="2168525"/>
            <a:ext cx="457200" cy="228600"/>
          </a:xfrm>
          <a:prstGeom prst="straightConnector1">
            <a:avLst/>
          </a:prstGeom>
          <a:noFill/>
          <a:ln w="31680" cap="rnd">
            <a:solidFill>
              <a:srgbClr val="FF0000"/>
            </a:solidFill>
            <a:miter lim="80000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pic>
        <p:nvPicPr>
          <p:cNvPr id="9" name="Picture 10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8" r="6984"/>
          <a:stretch/>
        </p:blipFill>
        <p:spPr bwMode="auto">
          <a:xfrm>
            <a:off x="6511925" y="4791075"/>
            <a:ext cx="1579563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404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Metais</a:t>
            </a:r>
            <a:r>
              <a:rPr lang="en-US" dirty="0" smtClean="0"/>
              <a:t>: </a:t>
            </a:r>
            <a:r>
              <a:rPr lang="en-US" dirty="0" err="1" smtClean="0"/>
              <a:t>Condutores</a:t>
            </a:r>
            <a:endParaRPr lang="en-US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6200" y="1600200"/>
            <a:ext cx="82296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 dirty="0">
                <a:solidFill>
                  <a:srgbClr val="000000"/>
                </a:solidFill>
              </a:rPr>
              <a:t>Explicação: neste caso, o nível mais alto de energia preenchido no estado fundamental (</a:t>
            </a:r>
            <a:r>
              <a:rPr lang="pt-BR" sz="2000" b="1" dirty="0">
                <a:solidFill>
                  <a:srgbClr val="000000"/>
                </a:solidFill>
              </a:rPr>
              <a:t>energia de Fermi E</a:t>
            </a:r>
            <a:r>
              <a:rPr lang="pt-BR" sz="2000" b="1" baseline="-25000" dirty="0">
                <a:solidFill>
                  <a:srgbClr val="000000"/>
                </a:solidFill>
              </a:rPr>
              <a:t>F</a:t>
            </a:r>
            <a:r>
              <a:rPr lang="pt-BR" sz="2000" b="1" dirty="0">
                <a:solidFill>
                  <a:srgbClr val="000000"/>
                </a:solidFill>
              </a:rPr>
              <a:t>) </a:t>
            </a:r>
            <a:r>
              <a:rPr lang="pt-BR" sz="2000" dirty="0">
                <a:solidFill>
                  <a:srgbClr val="000000"/>
                </a:solidFill>
              </a:rPr>
              <a:t>está </a:t>
            </a:r>
            <a:r>
              <a:rPr lang="pt-BR" sz="2000" b="1" dirty="0">
                <a:solidFill>
                  <a:srgbClr val="000000"/>
                </a:solidFill>
              </a:rPr>
              <a:t>no meio </a:t>
            </a:r>
            <a:r>
              <a:rPr lang="pt-BR" sz="2000" dirty="0">
                <a:solidFill>
                  <a:srgbClr val="000000"/>
                </a:solidFill>
              </a:rPr>
              <a:t>de uma banda </a:t>
            </a:r>
            <a:r>
              <a:rPr lang="pt-BR" sz="2000" b="1" dirty="0">
                <a:solidFill>
                  <a:srgbClr val="000000"/>
                </a:solidFill>
              </a:rPr>
              <a:t>parcialmente</a:t>
            </a:r>
            <a:r>
              <a:rPr lang="pt-BR" sz="2000" dirty="0">
                <a:solidFill>
                  <a:srgbClr val="000000"/>
                </a:solidFill>
              </a:rPr>
              <a:t> ocupada </a:t>
            </a:r>
            <a:r>
              <a:rPr lang="pt-BR" sz="2000" dirty="0">
                <a:solidFill>
                  <a:srgbClr val="008000"/>
                </a:solidFill>
              </a:rPr>
              <a:t>(banda de condução)</a:t>
            </a: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endParaRPr lang="pt-BR" sz="2000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743200"/>
            <a:ext cx="3733800" cy="381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7950" y="2971800"/>
            <a:ext cx="54102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 dirty="0">
                <a:solidFill>
                  <a:srgbClr val="000000"/>
                </a:solidFill>
              </a:rPr>
              <a:t>Dessa forma, ao aplicarmos uma diferença de potencial há uma corrente elétrica, já que há níveis de energia ligeiramente acima dos ocupados para que os elétrons </a:t>
            </a:r>
            <a:r>
              <a:rPr lang="pt-BR" altLang="en-US" sz="2000" dirty="0">
                <a:solidFill>
                  <a:srgbClr val="000000"/>
                </a:solidFill>
              </a:rPr>
              <a:t>“</a:t>
            </a:r>
            <a:r>
              <a:rPr lang="pt-BR" sz="2000" dirty="0">
                <a:solidFill>
                  <a:srgbClr val="000000"/>
                </a:solidFill>
              </a:rPr>
              <a:t>caminhem</a:t>
            </a:r>
            <a:r>
              <a:rPr lang="pt-BR" altLang="en-US" sz="2000" dirty="0">
                <a:solidFill>
                  <a:srgbClr val="000000"/>
                </a:solidFill>
              </a:rPr>
              <a:t>”</a:t>
            </a:r>
            <a:r>
              <a:rPr lang="pt-BR" sz="2000" dirty="0">
                <a:solidFill>
                  <a:srgbClr val="000000"/>
                </a:solidFill>
              </a:rPr>
              <a:t> pelo sistema.</a:t>
            </a: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25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Metais</a:t>
            </a:r>
            <a:r>
              <a:rPr lang="en-US" dirty="0" smtClean="0"/>
              <a:t>: </a:t>
            </a:r>
            <a:r>
              <a:rPr lang="en-US" dirty="0" err="1" smtClean="0"/>
              <a:t>cálculo</a:t>
            </a:r>
            <a:r>
              <a:rPr lang="en-US" dirty="0" smtClean="0"/>
              <a:t> de </a:t>
            </a:r>
            <a:r>
              <a:rPr lang="en-US" i="1" dirty="0" smtClean="0"/>
              <a:t>n</a:t>
            </a:r>
            <a:endParaRPr lang="en-US" dirty="0"/>
          </a:p>
        </p:txBody>
      </p:sp>
      <p:cxnSp>
        <p:nvCxnSpPr>
          <p:cNvPr id="3" name="Straight Connector 3"/>
          <p:cNvCxnSpPr/>
          <p:nvPr/>
        </p:nvCxnSpPr>
        <p:spPr bwMode="auto">
          <a:xfrm>
            <a:off x="4572000" y="1447800"/>
            <a:ext cx="71438" cy="532765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79388" y="1447800"/>
            <a:ext cx="8964612" cy="1890713"/>
            <a:chOff x="179512" y="1196752"/>
            <a:chExt cx="8964488" cy="1890792"/>
          </a:xfrm>
        </p:grpSpPr>
        <p:sp>
          <p:nvSpPr>
            <p:cNvPr id="5" name="Text Box 2"/>
            <p:cNvSpPr txBox="1">
              <a:spLocks noChangeArrowheads="1"/>
            </p:cNvSpPr>
            <p:nvPr/>
          </p:nvSpPr>
          <p:spPr bwMode="auto">
            <a:xfrm>
              <a:off x="179512" y="1341221"/>
              <a:ext cx="4537012" cy="7191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4720" tIns="91440" rIns="90000" bIns="46800"/>
            <a:lstStyle>
              <a:lvl1pPr marL="436563" indent="-319088" eaLnBrk="0" hangingPunct="0"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eaLnBrk="0" hangingPunct="0"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eaLnBrk="0" hangingPunct="0"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eaLnBrk="0" hangingPunct="0"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eaLnBrk="0" hangingPunct="0"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buClr>
                  <a:srgbClr val="F0AD00"/>
                </a:buClr>
                <a:buSzPct val="80000"/>
                <a:buFont typeface="Wingdings 2" panose="05020102010507070707" pitchFamily="18" charset="2"/>
                <a:buChar char=""/>
              </a:pPr>
              <a:r>
                <a:rPr lang="pt-BR" sz="2000">
                  <a:solidFill>
                    <a:srgbClr val="000000"/>
                  </a:solidFill>
                </a:rPr>
                <a:t>Quantos elétrons de condução existem na amostra? </a:t>
              </a:r>
            </a:p>
          </p:txBody>
        </p:sp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1331640" y="2132856"/>
              <a:ext cx="1584176" cy="463846"/>
            </a:xfrm>
            <a:prstGeom prst="rect">
              <a:avLst/>
            </a:prstGeom>
            <a:solidFill>
              <a:srgbClr val="FEC7C9">
                <a:alpha val="5215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n-US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i="1" baseline="-25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 </a:t>
              </a:r>
              <a:r>
                <a:rPr lang="en-US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i="1" baseline="-25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</a:t>
              </a:r>
              <a:r>
                <a:rPr lang="en-US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en-US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i="1" baseline="-25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 </a:t>
              </a:r>
              <a:endParaRPr lang="pt-BR">
                <a:solidFill>
                  <a:srgbClr val="000000"/>
                </a:solidFill>
              </a:endParaRPr>
            </a:p>
          </p:txBody>
        </p:sp>
        <p:sp>
          <p:nvSpPr>
            <p:cNvPr id="7" name="TextBox 4"/>
            <p:cNvSpPr txBox="1">
              <a:spLocks noChangeArrowheads="1"/>
            </p:cNvSpPr>
            <p:nvPr/>
          </p:nvSpPr>
          <p:spPr bwMode="auto">
            <a:xfrm>
              <a:off x="4691260" y="1196752"/>
              <a:ext cx="445274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400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400" i="1" baseline="-25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 </a:t>
              </a:r>
              <a:r>
                <a:rPr 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>
                  <a:solidFill>
                    <a:srgbClr val="000000"/>
                  </a:solidFill>
                  <a:cs typeface="Arial" panose="020B0604020202020204" pitchFamily="34" charset="0"/>
                </a:rPr>
                <a:t>núm. de elétrons de condução na    	   amostra </a:t>
              </a:r>
              <a:endParaRPr lang="en-US" i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" name="TextBox 13"/>
            <p:cNvSpPr txBox="1">
              <a:spLocks noChangeArrowheads="1"/>
            </p:cNvSpPr>
            <p:nvPr/>
          </p:nvSpPr>
          <p:spPr bwMode="auto">
            <a:xfrm>
              <a:off x="4691260" y="1772816"/>
              <a:ext cx="378845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400" i="1" baseline="-25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</a:t>
              </a:r>
              <a:r>
                <a:rPr 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>
                  <a:solidFill>
                    <a:srgbClr val="000000"/>
                  </a:solidFill>
                  <a:cs typeface="Arial" panose="020B0604020202020204" pitchFamily="34" charset="0"/>
                </a:rPr>
                <a:t>núm. de átomos na amostra</a:t>
              </a:r>
              <a:endParaRPr lang="en-US" i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" name="TextBox 14"/>
            <p:cNvSpPr txBox="1">
              <a:spLocks noChangeArrowheads="1"/>
            </p:cNvSpPr>
            <p:nvPr/>
          </p:nvSpPr>
          <p:spPr bwMode="auto">
            <a:xfrm>
              <a:off x="4702001" y="2348880"/>
              <a:ext cx="3733676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400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400" i="1" baseline="-25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 </a:t>
              </a:r>
              <a:r>
                <a:rPr 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>
                  <a:solidFill>
                    <a:srgbClr val="000000"/>
                  </a:solidFill>
                  <a:cs typeface="Arial" panose="020B0604020202020204" pitchFamily="34" charset="0"/>
                </a:rPr>
                <a:t>núm. de elétrons de valência 	   por átomo</a:t>
              </a:r>
              <a:endParaRPr lang="en-US" i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4762500" y="3319463"/>
            <a:ext cx="28082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i="1" baseline="-25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volume da amostra</a:t>
            </a:r>
            <a:endParaRPr lang="en-US" i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4762500" y="3967163"/>
            <a:ext cx="2779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i="1" baseline="-25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massa da amostra</a:t>
            </a:r>
            <a:endParaRPr lang="en-US" i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2" name="TextBox 17"/>
          <p:cNvSpPr txBox="1">
            <a:spLocks noChangeArrowheads="1"/>
          </p:cNvSpPr>
          <p:nvPr/>
        </p:nvSpPr>
        <p:spPr bwMode="auto">
          <a:xfrm>
            <a:off x="4735513" y="4543425"/>
            <a:ext cx="340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i="1" baseline="-25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massa atômica </a:t>
            </a:r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/ n</a:t>
            </a:r>
            <a:r>
              <a:rPr lang="en-US" sz="2400" i="1" baseline="-25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i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3" name="TextBox 18"/>
          <p:cNvSpPr txBox="1">
            <a:spLocks noChangeArrowheads="1"/>
          </p:cNvSpPr>
          <p:nvPr/>
        </p:nvSpPr>
        <p:spPr bwMode="auto">
          <a:xfrm>
            <a:off x="4762500" y="5192713"/>
            <a:ext cx="4083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l-GR" sz="24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i="1" baseline="-25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densidade da amostra</a:t>
            </a:r>
            <a:r>
              <a:rPr lang="en-US" i="1" baseline="-25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/ V</a:t>
            </a:r>
            <a:r>
              <a:rPr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i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4691063" y="5767388"/>
            <a:ext cx="43608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i="1" baseline="-25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número de Avogadro = 6,02x10</a:t>
            </a:r>
            <a:r>
              <a:rPr lang="en-US" baseline="30000">
                <a:solidFill>
                  <a:srgbClr val="000000"/>
                </a:solidFill>
                <a:cs typeface="Arial" panose="020B0604020202020204" pitchFamily="34" charset="0"/>
              </a:rPr>
              <a:t>23</a:t>
            </a:r>
            <a:endParaRPr lang="en-US" i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5" name="TextBox 20"/>
          <p:cNvSpPr txBox="1">
            <a:spLocks noChangeArrowheads="1"/>
          </p:cNvSpPr>
          <p:nvPr/>
        </p:nvSpPr>
        <p:spPr bwMode="auto">
          <a:xfrm>
            <a:off x="4716463" y="6272213"/>
            <a:ext cx="38163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i="1" baseline="-25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 </a:t>
            </a:r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massa de 1 mol </a:t>
            </a:r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i="1" baseline="-25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4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i="1" baseline="-25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i="1">
              <a:solidFill>
                <a:srgbClr val="000000"/>
              </a:solidFill>
              <a:cs typeface="Arial" panose="020B0604020202020204" pitchFamily="34" charset="0"/>
            </a:endParaRPr>
          </a:p>
          <a:p>
            <a:endParaRPr lang="en-US" i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1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679825"/>
            <a:ext cx="2189162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529138"/>
            <a:ext cx="2341562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49" t="-14319" r="-12450" b="-13919"/>
          <a:stretch>
            <a:fillRect/>
          </a:stretch>
        </p:blipFill>
        <p:spPr bwMode="auto">
          <a:xfrm>
            <a:off x="1223963" y="5691188"/>
            <a:ext cx="2132012" cy="974725"/>
          </a:xfrm>
          <a:prstGeom prst="rect">
            <a:avLst/>
          </a:prstGeom>
          <a:solidFill>
            <a:srgbClr val="FEC7C9">
              <a:alpha val="52156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250825" y="2887663"/>
            <a:ext cx="40338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 dirty="0">
                <a:solidFill>
                  <a:schemeClr val="tx1"/>
                </a:solidFill>
              </a:rPr>
              <a:t>  Concentração de portadores (elétrons de condução) </a:t>
            </a:r>
            <a:r>
              <a:rPr lang="pt-BR" sz="2000" i="1" dirty="0">
                <a:solidFill>
                  <a:schemeClr val="tx1"/>
                </a:solidFill>
              </a:rPr>
              <a:t>n</a:t>
            </a:r>
            <a:r>
              <a:rPr lang="pt-BR" sz="2000" dirty="0">
                <a:solidFill>
                  <a:schemeClr val="tx1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30476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Metais</a:t>
            </a:r>
            <a:r>
              <a:rPr lang="en-US" dirty="0" smtClean="0"/>
              <a:t>: </a:t>
            </a:r>
            <a:r>
              <a:rPr lang="en-US" dirty="0" err="1" smtClean="0"/>
              <a:t>cálculo</a:t>
            </a:r>
            <a:r>
              <a:rPr lang="en-US" dirty="0" smtClean="0"/>
              <a:t> de </a:t>
            </a:r>
            <a:r>
              <a:rPr lang="en-US" i="1" dirty="0" smtClean="0"/>
              <a:t>n</a:t>
            </a:r>
            <a:endParaRPr lang="en-US" dirty="0"/>
          </a:p>
        </p:txBody>
      </p:sp>
      <p:cxnSp>
        <p:nvCxnSpPr>
          <p:cNvPr id="20" name="Straight Connector 3"/>
          <p:cNvCxnSpPr/>
          <p:nvPr/>
        </p:nvCxnSpPr>
        <p:spPr bwMode="auto">
          <a:xfrm>
            <a:off x="4572000" y="1196975"/>
            <a:ext cx="71438" cy="532765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179388" y="1341438"/>
            <a:ext cx="4537075" cy="1255712"/>
            <a:chOff x="179512" y="1340769"/>
            <a:chExt cx="4536504" cy="1255933"/>
          </a:xfrm>
        </p:grpSpPr>
        <p:sp>
          <p:nvSpPr>
            <p:cNvPr id="22" name="Text Box 2"/>
            <p:cNvSpPr txBox="1">
              <a:spLocks noChangeArrowheads="1"/>
            </p:cNvSpPr>
            <p:nvPr/>
          </p:nvSpPr>
          <p:spPr bwMode="auto">
            <a:xfrm>
              <a:off x="179512" y="1340769"/>
              <a:ext cx="4536504" cy="7208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4720" tIns="91440" rIns="90000" bIns="46800"/>
            <a:lstStyle>
              <a:lvl1pPr marL="436563" indent="-319088" eaLnBrk="0" hangingPunct="0"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eaLnBrk="0" hangingPunct="0"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eaLnBrk="0" hangingPunct="0"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eaLnBrk="0" hangingPunct="0"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eaLnBrk="0" hangingPunct="0"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buClr>
                  <a:srgbClr val="F0AD00"/>
                </a:buClr>
                <a:buSzPct val="80000"/>
                <a:buFont typeface="Wingdings 2" panose="05020102010507070707" pitchFamily="18" charset="2"/>
                <a:buChar char=""/>
              </a:pPr>
              <a:r>
                <a:rPr lang="pt-BR" sz="2000">
                  <a:solidFill>
                    <a:srgbClr val="000000"/>
                  </a:solidFill>
                </a:rPr>
                <a:t>Quantos elétrons de condução existem na amostra? </a:t>
              </a:r>
            </a:p>
          </p:txBody>
        </p:sp>
        <p:sp>
          <p:nvSpPr>
            <p:cNvPr id="23" name="Text Box 3"/>
            <p:cNvSpPr txBox="1">
              <a:spLocks noChangeArrowheads="1"/>
            </p:cNvSpPr>
            <p:nvPr/>
          </p:nvSpPr>
          <p:spPr bwMode="auto">
            <a:xfrm>
              <a:off x="1331640" y="2132856"/>
              <a:ext cx="1584176" cy="463846"/>
            </a:xfrm>
            <a:prstGeom prst="rect">
              <a:avLst/>
            </a:prstGeom>
            <a:solidFill>
              <a:srgbClr val="FEC7C9">
                <a:alpha val="5215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n-US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i="1" baseline="-25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 </a:t>
              </a:r>
              <a:r>
                <a:rPr lang="en-US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i="1" baseline="-25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</a:t>
              </a:r>
              <a:r>
                <a:rPr lang="en-US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en-US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i="1" baseline="-25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 </a:t>
              </a:r>
              <a:endParaRPr lang="pt-BR">
                <a:solidFill>
                  <a:srgbClr val="000000"/>
                </a:solidFill>
              </a:endParaRPr>
            </a:p>
          </p:txBody>
        </p:sp>
      </p:grpSp>
      <p:pic>
        <p:nvPicPr>
          <p:cNvPr id="24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429000"/>
            <a:ext cx="2189162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278313"/>
            <a:ext cx="2341562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11"/>
          <p:cNvSpPr>
            <a:spLocks noChangeArrowheads="1"/>
          </p:cNvSpPr>
          <p:nvPr/>
        </p:nvSpPr>
        <p:spPr bwMode="auto">
          <a:xfrm>
            <a:off x="250825" y="2636838"/>
            <a:ext cx="40338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>
                <a:solidFill>
                  <a:schemeClr val="tx1"/>
                </a:solidFill>
              </a:rPr>
              <a:t>  Concentração de portadores (elétrons de condução) </a:t>
            </a:r>
            <a:r>
              <a:rPr lang="pt-BR" sz="2000" i="1">
                <a:solidFill>
                  <a:schemeClr val="tx1"/>
                </a:solidFill>
              </a:rPr>
              <a:t>n</a:t>
            </a:r>
            <a:r>
              <a:rPr lang="pt-BR" sz="200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7" name="TextBox 1"/>
          <p:cNvSpPr txBox="1">
            <a:spLocks noChangeArrowheads="1"/>
          </p:cNvSpPr>
          <p:nvPr/>
        </p:nvSpPr>
        <p:spPr bwMode="auto">
          <a:xfrm>
            <a:off x="5148263" y="1484313"/>
            <a:ext cx="13255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Ex: Cobre</a:t>
            </a:r>
          </a:p>
        </p:txBody>
      </p:sp>
      <p:sp>
        <p:nvSpPr>
          <p:cNvPr id="28" name="Rectangle 2"/>
          <p:cNvSpPr>
            <a:spLocks noChangeArrowheads="1"/>
          </p:cNvSpPr>
          <p:nvPr/>
        </p:nvSpPr>
        <p:spPr bwMode="auto">
          <a:xfrm>
            <a:off x="4603750" y="1916113"/>
            <a:ext cx="4572000" cy="1143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 eaLnBrk="1" hangingPunct="1">
              <a:spcBef>
                <a:spcPts val="50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r>
              <a:rPr lang="el-GR" sz="2000" i="1" dirty="0" smtClean="0">
                <a:solidFill>
                  <a:srgbClr val="000000"/>
                </a:solidFill>
                <a:cs typeface="Arial" panose="020B0604020202020204" pitchFamily="34" charset="0"/>
              </a:rPr>
              <a:t>μ</a:t>
            </a:r>
            <a:r>
              <a:rPr lang="pt-BR" sz="2000" dirty="0" smtClean="0">
                <a:solidFill>
                  <a:srgbClr val="000000"/>
                </a:solidFill>
              </a:rPr>
              <a:t> </a:t>
            </a:r>
            <a:r>
              <a:rPr lang="pt-BR" sz="2000" dirty="0">
                <a:solidFill>
                  <a:srgbClr val="000000"/>
                </a:solidFill>
              </a:rPr>
              <a:t>= 8,96 x 10</a:t>
            </a:r>
            <a:r>
              <a:rPr lang="pt-BR" sz="2000" baseline="30000" dirty="0">
                <a:solidFill>
                  <a:srgbClr val="000000"/>
                </a:solidFill>
              </a:rPr>
              <a:t>3</a:t>
            </a:r>
            <a:r>
              <a:rPr lang="pt-BR" sz="2000" dirty="0">
                <a:solidFill>
                  <a:srgbClr val="000000"/>
                </a:solidFill>
              </a:rPr>
              <a:t> kg/m</a:t>
            </a:r>
            <a:r>
              <a:rPr lang="pt-BR" sz="2000" baseline="30000" dirty="0">
                <a:solidFill>
                  <a:srgbClr val="000000"/>
                </a:solidFill>
              </a:rPr>
              <a:t>3</a:t>
            </a:r>
          </a:p>
          <a:p>
            <a:pPr lvl="1" eaLnBrk="1" hangingPunct="1">
              <a:spcBef>
                <a:spcPts val="50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r>
              <a:rPr lang="pt-BR" sz="2000" dirty="0" err="1">
                <a:solidFill>
                  <a:srgbClr val="000000"/>
                </a:solidFill>
              </a:rPr>
              <a:t>m</a:t>
            </a:r>
            <a:r>
              <a:rPr lang="pt-BR" sz="2000" baseline="-25000" dirty="0" err="1">
                <a:solidFill>
                  <a:srgbClr val="000000"/>
                </a:solidFill>
              </a:rPr>
              <a:t>mol</a:t>
            </a:r>
            <a:r>
              <a:rPr lang="pt-BR" sz="2000" dirty="0">
                <a:solidFill>
                  <a:srgbClr val="000000"/>
                </a:solidFill>
              </a:rPr>
              <a:t> = 63,546 x 10</a:t>
            </a:r>
            <a:r>
              <a:rPr lang="pt-BR" sz="2000" baseline="30000" dirty="0">
                <a:solidFill>
                  <a:srgbClr val="000000"/>
                </a:solidFill>
              </a:rPr>
              <a:t>-3</a:t>
            </a:r>
            <a:r>
              <a:rPr lang="pt-BR" sz="2000" dirty="0">
                <a:solidFill>
                  <a:srgbClr val="000000"/>
                </a:solidFill>
              </a:rPr>
              <a:t> kg/mol </a:t>
            </a:r>
          </a:p>
          <a:p>
            <a:pPr lvl="1" eaLnBrk="1" hangingPunct="1">
              <a:spcBef>
                <a:spcPts val="50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r>
              <a:rPr lang="pt-BR" sz="2000" dirty="0" err="1">
                <a:solidFill>
                  <a:srgbClr val="000000"/>
                </a:solidFill>
              </a:rPr>
              <a:t>n</a:t>
            </a:r>
            <a:r>
              <a:rPr lang="pt-BR" sz="2000" baseline="-25000" dirty="0" err="1">
                <a:solidFill>
                  <a:srgbClr val="000000"/>
                </a:solidFill>
              </a:rPr>
              <a:t>v</a:t>
            </a:r>
            <a:r>
              <a:rPr lang="pt-BR" sz="2000" dirty="0">
                <a:solidFill>
                  <a:srgbClr val="000000"/>
                </a:solidFill>
              </a:rPr>
              <a:t> ~ 1</a:t>
            </a:r>
          </a:p>
        </p:txBody>
      </p:sp>
      <p:sp>
        <p:nvSpPr>
          <p:cNvPr id="29" name="TextBox 6"/>
          <p:cNvSpPr txBox="1">
            <a:spLocks noChangeArrowheads="1"/>
          </p:cNvSpPr>
          <p:nvPr/>
        </p:nvSpPr>
        <p:spPr bwMode="auto">
          <a:xfrm>
            <a:off x="5638800" y="3573463"/>
            <a:ext cx="20288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00"/>
                </a:solidFill>
              </a:rPr>
              <a:t>n ~ 8,5 x 10</a:t>
            </a:r>
            <a:r>
              <a:rPr lang="en-US" sz="2400" baseline="30000">
                <a:solidFill>
                  <a:srgbClr val="000000"/>
                </a:solidFill>
              </a:rPr>
              <a:t>28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30" name="TextBox 10"/>
          <p:cNvSpPr txBox="1">
            <a:spLocks noChangeArrowheads="1"/>
          </p:cNvSpPr>
          <p:nvPr/>
        </p:nvSpPr>
        <p:spPr bwMode="auto">
          <a:xfrm>
            <a:off x="5003800" y="4221163"/>
            <a:ext cx="38290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bate bem com valor experimental…</a:t>
            </a:r>
          </a:p>
        </p:txBody>
      </p:sp>
      <p:pic>
        <p:nvPicPr>
          <p:cNvPr id="31" name="Picture 1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49" t="-14319" r="-12450" b="-13919"/>
          <a:stretch>
            <a:fillRect/>
          </a:stretch>
        </p:blipFill>
        <p:spPr bwMode="auto">
          <a:xfrm>
            <a:off x="1223963" y="5440363"/>
            <a:ext cx="2132012" cy="974725"/>
          </a:xfrm>
          <a:prstGeom prst="rect">
            <a:avLst/>
          </a:prstGeom>
          <a:solidFill>
            <a:srgbClr val="FEC7C9">
              <a:alpha val="52156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0077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Metais</a:t>
            </a:r>
            <a:r>
              <a:rPr lang="en-US" dirty="0" smtClean="0"/>
              <a:t>: </a:t>
            </a:r>
            <a:r>
              <a:rPr lang="en-US" dirty="0" err="1" smtClean="0"/>
              <a:t>contando</a:t>
            </a:r>
            <a:r>
              <a:rPr lang="en-US" dirty="0" smtClean="0"/>
              <a:t> </a:t>
            </a:r>
            <a:r>
              <a:rPr lang="en-US" dirty="0" err="1" smtClean="0"/>
              <a:t>estados</a:t>
            </a:r>
            <a:endParaRPr lang="en-US" dirty="0"/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8" t="23302" r="15105" b="60602"/>
          <a:stretch>
            <a:fillRect/>
          </a:stretch>
        </p:blipFill>
        <p:spPr bwMode="auto">
          <a:xfrm>
            <a:off x="4930775" y="4495800"/>
            <a:ext cx="4213225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 l="23718" t="23302" r="15105" b="6060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0" y="1524000"/>
            <a:ext cx="8229600" cy="462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 dirty="0">
                <a:solidFill>
                  <a:srgbClr val="000000"/>
                </a:solidFill>
              </a:rPr>
              <a:t>Quantos estados quânticos existem?</a:t>
            </a: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2000" dirty="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 dirty="0">
                <a:solidFill>
                  <a:srgbClr val="000000"/>
                </a:solidFill>
              </a:rPr>
              <a:t>Quantos estados existem por unidade de volume no intervalo de energias entre E </a:t>
            </a:r>
            <a:r>
              <a:rPr lang="pt-BR" sz="2000" dirty="0" err="1">
                <a:solidFill>
                  <a:srgbClr val="000000"/>
                </a:solidFill>
              </a:rPr>
              <a:t>e</a:t>
            </a:r>
            <a:r>
              <a:rPr lang="pt-BR" sz="2000" dirty="0">
                <a:solidFill>
                  <a:srgbClr val="000000"/>
                </a:solidFill>
              </a:rPr>
              <a:t> </a:t>
            </a:r>
            <a:r>
              <a:rPr lang="pt-BR" sz="2000" dirty="0" err="1">
                <a:solidFill>
                  <a:srgbClr val="000000"/>
                </a:solidFill>
              </a:rPr>
              <a:t>E</a:t>
            </a:r>
            <a:r>
              <a:rPr lang="pt-BR" sz="2000" dirty="0">
                <a:solidFill>
                  <a:srgbClr val="000000"/>
                </a:solidFill>
              </a:rPr>
              <a:t> + </a:t>
            </a:r>
            <a:r>
              <a:rPr lang="pt-BR" sz="2000" dirty="0" err="1">
                <a:solidFill>
                  <a:srgbClr val="000000"/>
                </a:solidFill>
              </a:rPr>
              <a:t>dE</a:t>
            </a:r>
            <a:r>
              <a:rPr lang="pt-BR" sz="2000" dirty="0">
                <a:solidFill>
                  <a:srgbClr val="000000"/>
                </a:solidFill>
              </a:rPr>
              <a:t>?</a:t>
            </a: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2000" dirty="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 dirty="0">
                <a:solidFill>
                  <a:srgbClr val="000000"/>
                </a:solidFill>
              </a:rPr>
              <a:t>Elétrons confinados em uma caixa 3D: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125"/>
          <a:stretch>
            <a:fillRect/>
          </a:stretch>
        </p:blipFill>
        <p:spPr bwMode="auto">
          <a:xfrm>
            <a:off x="6167438" y="2590800"/>
            <a:ext cx="282416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 r="4112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124200"/>
            <a:ext cx="1095375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191000"/>
            <a:ext cx="1866900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953000"/>
            <a:ext cx="32004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219575"/>
            <a:ext cx="2438400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0" name="Picture 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581400"/>
            <a:ext cx="2219325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" name="Text Box 20"/>
          <p:cNvSpPr txBox="1">
            <a:spLocks noChangeArrowheads="1"/>
          </p:cNvSpPr>
          <p:nvPr/>
        </p:nvSpPr>
        <p:spPr bwMode="auto">
          <a:xfrm>
            <a:off x="4859338" y="1484313"/>
            <a:ext cx="3733800" cy="64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pt-BR" sz="1800">
                <a:solidFill>
                  <a:srgbClr val="FF0000"/>
                </a:solidFill>
              </a:rPr>
              <a:t>Modelo: ELÉTRONS LIVRES em um potencial tipo </a:t>
            </a:r>
            <a:r>
              <a:rPr lang="pt-BR" altLang="en-US" sz="1800">
                <a:solidFill>
                  <a:srgbClr val="FF0000"/>
                </a:solidFill>
              </a:rPr>
              <a:t>‘</a:t>
            </a:r>
            <a:r>
              <a:rPr lang="pt-BR" sz="1800">
                <a:solidFill>
                  <a:srgbClr val="FF0000"/>
                </a:solidFill>
              </a:rPr>
              <a:t>caixa </a:t>
            </a:r>
            <a:r>
              <a:rPr lang="pt-BR" altLang="en-US" sz="1800">
                <a:solidFill>
                  <a:srgbClr val="FF0000"/>
                </a:solidFill>
              </a:rPr>
              <a:t>‘</a:t>
            </a:r>
            <a:r>
              <a:rPr lang="pt-BR" sz="1800">
                <a:solidFill>
                  <a:srgbClr val="FF0000"/>
                </a:solidFill>
              </a:rPr>
              <a:t>rigida</a:t>
            </a:r>
            <a:r>
              <a:rPr lang="pt-BR" altLang="en-US" sz="1800">
                <a:solidFill>
                  <a:srgbClr val="FF0000"/>
                </a:solidFill>
              </a:rPr>
              <a:t>’</a:t>
            </a:r>
            <a:r>
              <a:rPr lang="pt-BR" sz="1800">
                <a:solidFill>
                  <a:srgbClr val="FF0000"/>
                </a:solidFill>
              </a:rPr>
              <a:t> 3D</a:t>
            </a:r>
          </a:p>
        </p:txBody>
      </p:sp>
      <p:grpSp>
        <p:nvGrpSpPr>
          <p:cNvPr id="12" name="Group 3"/>
          <p:cNvGrpSpPr>
            <a:grpSpLocks/>
          </p:cNvGrpSpPr>
          <p:nvPr/>
        </p:nvGrpSpPr>
        <p:grpSpPr bwMode="auto">
          <a:xfrm>
            <a:off x="107950" y="5629275"/>
            <a:ext cx="5341938" cy="752475"/>
            <a:chOff x="107504" y="5628853"/>
            <a:chExt cx="5342752" cy="752475"/>
          </a:xfrm>
        </p:grpSpPr>
        <p:pic>
          <p:nvPicPr>
            <p:cNvPr id="13" name="Picture 17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17" r="-51"/>
            <a:stretch/>
          </p:blipFill>
          <p:spPr bwMode="auto">
            <a:xfrm>
              <a:off x="3276637" y="5628853"/>
              <a:ext cx="2173619" cy="752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 xmlns:r="http://schemas.openxmlformats.org/officeDocument/2006/relationships"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pic>
          <p:nvPicPr>
            <p:cNvPr id="14" name="Picture 1" descr="latex-image-1.pdf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5719428"/>
              <a:ext cx="3091848" cy="589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6652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Metais</a:t>
            </a:r>
            <a:r>
              <a:rPr lang="en-US" dirty="0" smtClean="0"/>
              <a:t>: </a:t>
            </a:r>
            <a:r>
              <a:rPr lang="en-US" dirty="0" err="1" smtClean="0"/>
              <a:t>contando</a:t>
            </a:r>
            <a:r>
              <a:rPr lang="en-US" dirty="0" smtClean="0"/>
              <a:t> </a:t>
            </a:r>
            <a:r>
              <a:rPr lang="en-US" dirty="0" err="1" smtClean="0"/>
              <a:t>estados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736725"/>
            <a:ext cx="422910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238" y="5851525"/>
            <a:ext cx="67341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1920875"/>
            <a:ext cx="421005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860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Metais</a:t>
            </a:r>
            <a:r>
              <a:rPr lang="en-US" dirty="0" smtClean="0"/>
              <a:t>: </a:t>
            </a:r>
            <a:r>
              <a:rPr lang="en-US" dirty="0" err="1" smtClean="0"/>
              <a:t>energia</a:t>
            </a:r>
            <a:r>
              <a:rPr lang="en-US" dirty="0" smtClean="0"/>
              <a:t> de Fermi</a:t>
            </a:r>
            <a:endParaRPr lang="en-US" dirty="0"/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4167188" y="3003550"/>
            <a:ext cx="3830637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n-US" sz="1600">
                <a:solidFill>
                  <a:srgbClr val="000000"/>
                </a:solidFill>
              </a:rPr>
              <a:t>(Número de estados ocupados por unidades de volume para todas as energias entre E = 0 e E = E</a:t>
            </a:r>
            <a:r>
              <a:rPr lang="en-US" sz="1600" baseline="-25000">
                <a:solidFill>
                  <a:srgbClr val="000000"/>
                </a:solidFill>
              </a:rPr>
              <a:t>F</a:t>
            </a:r>
            <a:r>
              <a:rPr lang="en-US" sz="1600">
                <a:solidFill>
                  <a:srgbClr val="000000"/>
                </a:solidFill>
              </a:rPr>
              <a:t> )</a:t>
            </a: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525" y="5037138"/>
            <a:ext cx="5943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930650"/>
            <a:ext cx="5688013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6" name="Picture 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3092450"/>
            <a:ext cx="2260600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1285875" y="6261100"/>
            <a:ext cx="6337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Para o Cobre -  cálculo: 7,1eV;   experimental: 7,0eV </a:t>
            </a:r>
          </a:p>
        </p:txBody>
      </p: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457200" y="1219200"/>
            <a:ext cx="8229600" cy="168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4975" indent="-317500" eaLnBrk="0" hangingPunct="0">
              <a:tabLst>
                <a:tab pos="434975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  <a:tab pos="9418638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434975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  <a:tab pos="9418638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434975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  <a:tab pos="9418638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434975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  <a:tab pos="9418638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434975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  <a:tab pos="9418638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4975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  <a:tab pos="9418638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4975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  <a:tab pos="9418638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4975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  <a:tab pos="9418638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4975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  <a:tab pos="9418638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F0AD00"/>
              </a:buClr>
              <a:buFont typeface="Wingdings 2" panose="05020102010507070707" pitchFamily="18" charset="2"/>
              <a:buNone/>
            </a:pPr>
            <a:endParaRPr lang="pt-BR" sz="2000" dirty="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Font typeface="Wingdings 2" panose="05020102010507070707" pitchFamily="18" charset="2"/>
              <a:buChar char=""/>
            </a:pPr>
            <a:r>
              <a:rPr lang="pt-BR" sz="2000" dirty="0">
                <a:solidFill>
                  <a:srgbClr val="000000"/>
                </a:solidFill>
              </a:rPr>
              <a:t>A integral de N(E)</a:t>
            </a:r>
            <a:r>
              <a:rPr lang="pt-BR" sz="2000" dirty="0" err="1">
                <a:solidFill>
                  <a:srgbClr val="000000"/>
                </a:solidFill>
              </a:rPr>
              <a:t>dE</a:t>
            </a:r>
            <a:r>
              <a:rPr lang="pt-BR" sz="2000" dirty="0">
                <a:solidFill>
                  <a:srgbClr val="000000"/>
                </a:solidFill>
              </a:rPr>
              <a:t> dá o número de elétrons de condução por unidade de volume do material. Para T = 0, a integral deve ser tomada de E = 0 até </a:t>
            </a:r>
            <a:r>
              <a:rPr lang="pt-BR" sz="2000" i="1" dirty="0">
                <a:solidFill>
                  <a:srgbClr val="000000"/>
                </a:solidFill>
              </a:rPr>
              <a:t>E</a:t>
            </a:r>
            <a:r>
              <a:rPr lang="pt-BR" sz="2000" baseline="-25000" dirty="0">
                <a:solidFill>
                  <a:srgbClr val="000000"/>
                </a:solidFill>
              </a:rPr>
              <a:t>F</a:t>
            </a:r>
            <a:r>
              <a:rPr lang="pt-BR" sz="2000" dirty="0">
                <a:solidFill>
                  <a:srgbClr val="000000"/>
                </a:solidFill>
              </a:rPr>
              <a:t> , já que cada um dos estados nessa faixa de energia estão ocupados por um elétron.</a:t>
            </a:r>
          </a:p>
          <a:p>
            <a:pPr eaLnBrk="1" hangingPunct="1">
              <a:buClr>
                <a:srgbClr val="F0AD00"/>
              </a:buClr>
              <a:buFont typeface="Wingdings 2" panose="05020102010507070707" pitchFamily="18" charset="2"/>
              <a:buChar char=""/>
            </a:pPr>
            <a:endParaRPr lang="pt-BR" sz="2000" dirty="0">
              <a:solidFill>
                <a:srgbClr val="000000"/>
              </a:solidFill>
            </a:endParaRPr>
          </a:p>
          <a:p>
            <a:pPr eaLnBrk="1" hangingPunct="1">
              <a:buClrTx/>
              <a:buFontTx/>
              <a:buNone/>
            </a:pPr>
            <a:endParaRPr lang="pt-BR" sz="2000" dirty="0">
              <a:solidFill>
                <a:srgbClr val="000000"/>
              </a:solidFill>
            </a:endParaRPr>
          </a:p>
          <a:p>
            <a:pPr eaLnBrk="1" hangingPunct="1">
              <a:buClrTx/>
              <a:buFontTx/>
              <a:buNone/>
            </a:pPr>
            <a:endParaRPr lang="pt-BR" sz="2000" dirty="0">
              <a:solidFill>
                <a:srgbClr val="000000"/>
              </a:solidFill>
            </a:endParaRPr>
          </a:p>
          <a:p>
            <a:pPr eaLnBrk="1" hangingPunct="1">
              <a:buClrTx/>
              <a:buFontTx/>
              <a:buNone/>
            </a:pPr>
            <a:endParaRPr lang="pt-BR" sz="2000" dirty="0">
              <a:solidFill>
                <a:srgbClr val="000000"/>
              </a:solidFill>
            </a:endParaRPr>
          </a:p>
          <a:p>
            <a:pPr eaLnBrk="1" hangingPunct="1">
              <a:buClrTx/>
              <a:buFontTx/>
              <a:buNone/>
            </a:pPr>
            <a:endParaRPr lang="pt-BR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79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Metais</a:t>
            </a:r>
            <a:r>
              <a:rPr lang="en-US" dirty="0" smtClean="0"/>
              <a:t>: </a:t>
            </a:r>
            <a:r>
              <a:rPr lang="en-US" dirty="0" err="1" smtClean="0"/>
              <a:t>temperatura</a:t>
            </a:r>
            <a:r>
              <a:rPr lang="en-US" dirty="0" smtClean="0"/>
              <a:t> T &gt;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381000" y="2225675"/>
            <a:ext cx="8445500" cy="310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2000">
                <a:solidFill>
                  <a:srgbClr val="000080"/>
                </a:solidFill>
              </a:rPr>
              <a:t>Um sistema de</a:t>
            </a:r>
            <a:r>
              <a:rPr lang="en-US" sz="2000" i="1">
                <a:solidFill>
                  <a:srgbClr val="000080"/>
                </a:solidFill>
              </a:rPr>
              <a:t> </a:t>
            </a:r>
            <a:r>
              <a:rPr lang="en-US" sz="2000">
                <a:solidFill>
                  <a:srgbClr val="000080"/>
                </a:solidFill>
              </a:rPr>
              <a:t>átomos em</a:t>
            </a:r>
            <a:r>
              <a:rPr lang="en-US" sz="2000" i="1">
                <a:solidFill>
                  <a:srgbClr val="000080"/>
                </a:solidFill>
              </a:rPr>
              <a:t> </a:t>
            </a:r>
            <a:r>
              <a:rPr lang="en-US" sz="2000">
                <a:solidFill>
                  <a:srgbClr val="FF0000"/>
                </a:solidFill>
              </a:rPr>
              <a:t>equilíbrio térmico à temperatura T</a:t>
            </a:r>
            <a:r>
              <a:rPr lang="en-US" sz="2000">
                <a:solidFill>
                  <a:srgbClr val="000080"/>
                </a:solidFill>
              </a:rPr>
              <a:t> é continuamente excitado e desexcitado pelo ambiente, mas o número de átomos excitados em um nível com energia E</a:t>
            </a:r>
            <a:r>
              <a:rPr lang="en-US" sz="2000" baseline="-33000">
                <a:solidFill>
                  <a:srgbClr val="000080"/>
                </a:solidFill>
              </a:rPr>
              <a:t>x</a:t>
            </a:r>
            <a:r>
              <a:rPr lang="en-US" sz="2000">
                <a:solidFill>
                  <a:srgbClr val="000080"/>
                </a:solidFill>
              </a:rPr>
              <a:t> e</a:t>
            </a:r>
            <a:r>
              <a:rPr lang="en-US" altLang="en-US" sz="2000">
                <a:solidFill>
                  <a:srgbClr val="000080"/>
                </a:solidFill>
              </a:rPr>
              <a:t>’</a:t>
            </a:r>
            <a:r>
              <a:rPr lang="en-US" sz="2000">
                <a:solidFill>
                  <a:srgbClr val="000080"/>
                </a:solidFill>
              </a:rPr>
              <a:t> praticamente fixo e</a:t>
            </a:r>
          </a:p>
          <a:p>
            <a:pPr eaLnBrk="1" hangingPunct="1"/>
            <a:r>
              <a:rPr lang="en-US" sz="2000">
                <a:solidFill>
                  <a:srgbClr val="000080"/>
                </a:solidFill>
              </a:rPr>
              <a:t>segue a </a:t>
            </a:r>
            <a:r>
              <a:rPr lang="pt-BR" sz="2000" i="1">
                <a:solidFill>
                  <a:srgbClr val="000090"/>
                </a:solidFill>
              </a:rPr>
              <a:t>Estatística de Fermi-Dirac</a:t>
            </a:r>
          </a:p>
        </p:txBody>
      </p:sp>
      <p:sp>
        <p:nvSpPr>
          <p:cNvPr id="4" name="Text Box 21"/>
          <p:cNvSpPr txBox="1">
            <a:spLocks noChangeArrowheads="1"/>
          </p:cNvSpPr>
          <p:nvPr/>
        </p:nvSpPr>
        <p:spPr bwMode="auto">
          <a:xfrm>
            <a:off x="474663" y="4775200"/>
            <a:ext cx="6451600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2000">
                <a:solidFill>
                  <a:srgbClr val="000080"/>
                </a:solidFill>
              </a:rPr>
              <a:t>onde </a:t>
            </a:r>
            <a:r>
              <a:rPr lang="en-US" sz="2000" i="1">
                <a:solidFill>
                  <a:srgbClr val="000080"/>
                </a:solidFill>
              </a:rPr>
              <a:t>k = 8,617 × 10</a:t>
            </a:r>
            <a:r>
              <a:rPr lang="en-US" sz="2000" i="1" baseline="33000">
                <a:solidFill>
                  <a:srgbClr val="000080"/>
                </a:solidFill>
              </a:rPr>
              <a:t>-5</a:t>
            </a:r>
            <a:r>
              <a:rPr lang="en-US" sz="2000" i="1">
                <a:solidFill>
                  <a:srgbClr val="000080"/>
                </a:solidFill>
              </a:rPr>
              <a:t> eV / K</a:t>
            </a:r>
            <a:r>
              <a:rPr lang="en-US" sz="2000">
                <a:solidFill>
                  <a:srgbClr val="000080"/>
                </a:solidFill>
              </a:rPr>
              <a:t> (constante de Boltzmann)</a:t>
            </a:r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5875338" y="3521075"/>
            <a:ext cx="2471737" cy="1196975"/>
            <a:chOff x="4128" y="1706"/>
            <a:chExt cx="1557" cy="754"/>
          </a:xfrm>
        </p:grpSpPr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128" y="1872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4128" y="2352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5366" y="1706"/>
              <a:ext cx="30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Times New Roman" charset="0"/>
                <a:buNone/>
                <a:defRPr/>
              </a:pPr>
              <a:r>
                <a:rPr lang="en-US" sz="2000" i="1">
                  <a:solidFill>
                    <a:srgbClr val="AA4D34"/>
                  </a:solidFill>
                  <a:latin typeface="Times New Roman"/>
                  <a:ea typeface="ＭＳ Ｐゴシック" charset="0"/>
                  <a:cs typeface="Times New Roman"/>
                </a:rPr>
                <a:t>E</a:t>
              </a:r>
              <a:r>
                <a:rPr lang="en-US" sz="2000" i="1" baseline="-25000">
                  <a:solidFill>
                    <a:srgbClr val="AA4D34"/>
                  </a:solidFill>
                  <a:latin typeface="Times New Roman"/>
                  <a:ea typeface="ＭＳ Ｐゴシック" charset="0"/>
                  <a:cs typeface="Times New Roman"/>
                </a:rPr>
                <a:t>x</a:t>
              </a:r>
              <a:endParaRPr lang="pt-BR" sz="2000" i="1" baseline="-25000">
                <a:solidFill>
                  <a:srgbClr val="AA4D34"/>
                </a:solidFill>
                <a:latin typeface="Times New Roman"/>
                <a:ea typeface="ＭＳ Ｐゴシック" charset="0"/>
                <a:cs typeface="Times New Roman"/>
              </a:endParaRP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5376" y="2208"/>
              <a:ext cx="30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Times New Roman" charset="0"/>
                <a:buNone/>
                <a:defRPr/>
              </a:pPr>
              <a:r>
                <a:rPr lang="en-US" sz="2000" i="1">
                  <a:solidFill>
                    <a:srgbClr val="AA4D34"/>
                  </a:solidFill>
                  <a:latin typeface="Times New Roman"/>
                  <a:ea typeface="ＭＳ Ｐゴシック" charset="0"/>
                  <a:cs typeface="Times New Roman"/>
                </a:rPr>
                <a:t>E</a:t>
              </a:r>
              <a:r>
                <a:rPr lang="en-US" sz="2000" i="1" baseline="-25000">
                  <a:solidFill>
                    <a:srgbClr val="AA4D34"/>
                  </a:solidFill>
                  <a:latin typeface="Times New Roman"/>
                  <a:ea typeface="ＭＳ Ｐゴシック" charset="0"/>
                  <a:cs typeface="Times New Roman"/>
                </a:rPr>
                <a:t>0</a:t>
              </a:r>
              <a:endParaRPr lang="pt-BR" sz="2000" i="1" baseline="-25000">
                <a:solidFill>
                  <a:srgbClr val="AA4D34"/>
                </a:solidFill>
                <a:latin typeface="Times New Roman"/>
                <a:ea typeface="ＭＳ Ｐゴシック" charset="0"/>
                <a:cs typeface="Times New Roman"/>
              </a:endParaRPr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4368" y="2328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4464" y="2328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4560" y="2328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4656" y="2328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4752" y="2328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4848" y="2328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4272" y="2328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4944" y="2328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4464" y="1848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4560" y="1848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20" name="Picture 1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00" y="3768725"/>
            <a:ext cx="4064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729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Metais</a:t>
            </a:r>
            <a:r>
              <a:rPr lang="en-US" dirty="0" smtClean="0"/>
              <a:t>: </a:t>
            </a:r>
            <a:r>
              <a:rPr lang="en-US" dirty="0" err="1" smtClean="0"/>
              <a:t>temperatura</a:t>
            </a:r>
            <a:r>
              <a:rPr lang="en-US" dirty="0" smtClean="0"/>
              <a:t> T &gt;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88" b="5163"/>
          <a:stretch/>
        </p:blipFill>
        <p:spPr bwMode="auto">
          <a:xfrm>
            <a:off x="611188" y="4195762"/>
            <a:ext cx="3925887" cy="266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 r="5128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-36513" y="1698625"/>
            <a:ext cx="8229601" cy="462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286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2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 dirty="0">
                <a:solidFill>
                  <a:srgbClr val="000000"/>
                </a:solidFill>
              </a:rPr>
              <a:t>Probabilidade de Ocupação: </a:t>
            </a: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2000" dirty="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2000" dirty="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 dirty="0">
                <a:solidFill>
                  <a:srgbClr val="000000"/>
                </a:solidFill>
              </a:rPr>
              <a:t>Para T = 0:</a:t>
            </a:r>
          </a:p>
          <a:p>
            <a:pPr lvl="1" eaLnBrk="1" hangingPunct="1">
              <a:spcBef>
                <a:spcPts val="45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r>
              <a:rPr lang="pt-BR" sz="1800" dirty="0">
                <a:solidFill>
                  <a:srgbClr val="000000"/>
                </a:solidFill>
              </a:rPr>
              <a:t>Se E &lt; E</a:t>
            </a:r>
            <a:r>
              <a:rPr lang="pt-BR" sz="1800" baseline="-25000" dirty="0">
                <a:solidFill>
                  <a:srgbClr val="000000"/>
                </a:solidFill>
              </a:rPr>
              <a:t>F</a:t>
            </a:r>
            <a:r>
              <a:rPr lang="pt-BR" sz="1800" dirty="0">
                <a:solidFill>
                  <a:srgbClr val="000000"/>
                </a:solidFill>
              </a:rPr>
              <a:t> → e</a:t>
            </a:r>
            <a:r>
              <a:rPr lang="pt-BR" sz="1800" baseline="30000" dirty="0">
                <a:solidFill>
                  <a:srgbClr val="000000"/>
                </a:solidFill>
              </a:rPr>
              <a:t>-∞</a:t>
            </a:r>
            <a:r>
              <a:rPr lang="pt-BR" sz="1800" dirty="0">
                <a:solidFill>
                  <a:srgbClr val="000000"/>
                </a:solidFill>
              </a:rPr>
              <a:t> = 0 → P(E) = 1</a:t>
            </a:r>
          </a:p>
          <a:p>
            <a:pPr lvl="1" eaLnBrk="1" hangingPunct="1">
              <a:spcBef>
                <a:spcPts val="45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r>
              <a:rPr lang="pt-BR" sz="1800" dirty="0">
                <a:solidFill>
                  <a:srgbClr val="000000"/>
                </a:solidFill>
              </a:rPr>
              <a:t>Se E &gt; E</a:t>
            </a:r>
            <a:r>
              <a:rPr lang="pt-BR" sz="1800" baseline="-25000" dirty="0">
                <a:solidFill>
                  <a:srgbClr val="000000"/>
                </a:solidFill>
              </a:rPr>
              <a:t>F</a:t>
            </a:r>
            <a:r>
              <a:rPr lang="pt-BR" sz="1800" dirty="0">
                <a:solidFill>
                  <a:srgbClr val="000000"/>
                </a:solidFill>
              </a:rPr>
              <a:t> → e</a:t>
            </a:r>
            <a:r>
              <a:rPr lang="pt-BR" sz="1800" baseline="30000" dirty="0">
                <a:solidFill>
                  <a:srgbClr val="000000"/>
                </a:solidFill>
              </a:rPr>
              <a:t>∞</a:t>
            </a:r>
            <a:r>
              <a:rPr lang="pt-BR" sz="1800" dirty="0">
                <a:solidFill>
                  <a:srgbClr val="000000"/>
                </a:solidFill>
              </a:rPr>
              <a:t> → P(E) = 0</a:t>
            </a:r>
          </a:p>
          <a:p>
            <a:pPr lvl="1" eaLnBrk="1" hangingPunct="1">
              <a:spcBef>
                <a:spcPts val="45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endParaRPr lang="pt-BR" sz="2000" dirty="0">
              <a:solidFill>
                <a:srgbClr val="000000"/>
              </a:solidFill>
            </a:endParaRPr>
          </a:p>
        </p:txBody>
      </p:sp>
      <p:pic>
        <p:nvPicPr>
          <p:cNvPr id="23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590675"/>
            <a:ext cx="26860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4" name="Picture 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21" b="5162"/>
          <a:stretch/>
        </p:blipFill>
        <p:spPr bwMode="auto">
          <a:xfrm>
            <a:off x="5076825" y="4265612"/>
            <a:ext cx="3811588" cy="25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 l="5142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4487863" y="2292350"/>
            <a:ext cx="45720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>
                <a:solidFill>
                  <a:schemeClr val="tx1"/>
                </a:solidFill>
              </a:rPr>
              <a:t>   Para T &gt; 0:</a:t>
            </a:r>
          </a:p>
          <a:p>
            <a:pPr lvl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>
                <a:solidFill>
                  <a:schemeClr val="tx1"/>
                </a:solidFill>
              </a:rPr>
              <a:t>Se E – E</a:t>
            </a:r>
            <a:r>
              <a:rPr lang="pt-BR" baseline="-25000">
                <a:solidFill>
                  <a:schemeClr val="tx1"/>
                </a:solidFill>
              </a:rPr>
              <a:t>F</a:t>
            </a:r>
            <a:r>
              <a:rPr lang="pt-BR">
                <a:solidFill>
                  <a:schemeClr val="tx1"/>
                </a:solidFill>
              </a:rPr>
              <a:t> &gt;&gt; kT:</a:t>
            </a:r>
          </a:p>
        </p:txBody>
      </p:sp>
      <p:pic>
        <p:nvPicPr>
          <p:cNvPr id="2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150" y="2555875"/>
            <a:ext cx="1795463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6"/>
          <p:cNvSpPr>
            <a:spLocks noChangeArrowheads="1"/>
          </p:cNvSpPr>
          <p:nvPr/>
        </p:nvSpPr>
        <p:spPr bwMode="auto">
          <a:xfrm>
            <a:off x="4500563" y="3001962"/>
            <a:ext cx="3262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1800">
                <a:solidFill>
                  <a:schemeClr val="tx1"/>
                </a:solidFill>
              </a:rPr>
              <a:t>Se E – E</a:t>
            </a:r>
            <a:r>
              <a:rPr lang="pt-BR" sz="1800" baseline="-25000">
                <a:solidFill>
                  <a:schemeClr val="tx1"/>
                </a:solidFill>
              </a:rPr>
              <a:t>F</a:t>
            </a:r>
            <a:r>
              <a:rPr lang="pt-BR" sz="1800">
                <a:solidFill>
                  <a:schemeClr val="tx1"/>
                </a:solidFill>
              </a:rPr>
              <a:t> = 0:  </a:t>
            </a:r>
            <a:r>
              <a:rPr lang="pt-BR" sz="20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pt-BR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sz="20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BR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pt-BR" sz="20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pt-BR" sz="1800" i="1">
                <a:solidFill>
                  <a:schemeClr val="tx1"/>
                </a:solidFill>
                <a:cs typeface="Arial" panose="020B0604020202020204" pitchFamily="34" charset="0"/>
              </a:rPr>
              <a:t>1/2</a:t>
            </a:r>
            <a:r>
              <a:rPr lang="pt-BR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21"/>
          <p:cNvSpPr>
            <a:spLocks noChangeArrowheads="1"/>
          </p:cNvSpPr>
          <p:nvPr/>
        </p:nvSpPr>
        <p:spPr bwMode="auto">
          <a:xfrm>
            <a:off x="4500563" y="3463925"/>
            <a:ext cx="2159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1800">
                <a:solidFill>
                  <a:schemeClr val="tx1"/>
                </a:solidFill>
              </a:rPr>
              <a:t>Se E</a:t>
            </a:r>
            <a:r>
              <a:rPr lang="pt-BR" sz="1800" baseline="-25000">
                <a:solidFill>
                  <a:schemeClr val="tx1"/>
                </a:solidFill>
              </a:rPr>
              <a:t>F</a:t>
            </a:r>
            <a:r>
              <a:rPr lang="pt-BR" sz="1800">
                <a:solidFill>
                  <a:schemeClr val="tx1"/>
                </a:solidFill>
              </a:rPr>
              <a:t> – E &gt;&gt; kT:</a:t>
            </a:r>
            <a:r>
              <a:rPr lang="pt-BR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Picture 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3457575"/>
            <a:ext cx="175895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450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20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20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Metais</a:t>
            </a:r>
            <a:r>
              <a:rPr lang="en-US" dirty="0" smtClean="0"/>
              <a:t>: </a:t>
            </a:r>
            <a:r>
              <a:rPr lang="en-US" dirty="0" err="1" smtClean="0"/>
              <a:t>temperatura</a:t>
            </a:r>
            <a:r>
              <a:rPr lang="en-US" dirty="0" smtClean="0"/>
              <a:t> T &gt;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520700" y="1647825"/>
            <a:ext cx="8229600" cy="144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7500" eaLnBrk="0" hangingPunct="0">
              <a:tabLst>
                <a:tab pos="436563" algn="l"/>
                <a:tab pos="884238" algn="l"/>
                <a:tab pos="1333500" algn="l"/>
                <a:tab pos="1782763" algn="l"/>
                <a:tab pos="2232025" algn="l"/>
                <a:tab pos="2681288" algn="l"/>
                <a:tab pos="3130550" algn="l"/>
                <a:tab pos="3579813" algn="l"/>
                <a:tab pos="4029075" algn="l"/>
                <a:tab pos="4478338" algn="l"/>
                <a:tab pos="4927600" algn="l"/>
                <a:tab pos="5376863" algn="l"/>
                <a:tab pos="5826125" algn="l"/>
                <a:tab pos="6275388" algn="l"/>
                <a:tab pos="6724650" algn="l"/>
                <a:tab pos="7173913" algn="l"/>
                <a:tab pos="7623175" algn="l"/>
                <a:tab pos="8072438" algn="l"/>
                <a:tab pos="8521700" algn="l"/>
                <a:tab pos="8970963" algn="l"/>
                <a:tab pos="9420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436563" algn="l"/>
                <a:tab pos="884238" algn="l"/>
                <a:tab pos="1333500" algn="l"/>
                <a:tab pos="1782763" algn="l"/>
                <a:tab pos="2232025" algn="l"/>
                <a:tab pos="2681288" algn="l"/>
                <a:tab pos="3130550" algn="l"/>
                <a:tab pos="3579813" algn="l"/>
                <a:tab pos="4029075" algn="l"/>
                <a:tab pos="4478338" algn="l"/>
                <a:tab pos="4927600" algn="l"/>
                <a:tab pos="5376863" algn="l"/>
                <a:tab pos="5826125" algn="l"/>
                <a:tab pos="6275388" algn="l"/>
                <a:tab pos="6724650" algn="l"/>
                <a:tab pos="7173913" algn="l"/>
                <a:tab pos="7623175" algn="l"/>
                <a:tab pos="8072438" algn="l"/>
                <a:tab pos="8521700" algn="l"/>
                <a:tab pos="8970963" algn="l"/>
                <a:tab pos="9420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436563" algn="l"/>
                <a:tab pos="884238" algn="l"/>
                <a:tab pos="1333500" algn="l"/>
                <a:tab pos="1782763" algn="l"/>
                <a:tab pos="2232025" algn="l"/>
                <a:tab pos="2681288" algn="l"/>
                <a:tab pos="3130550" algn="l"/>
                <a:tab pos="3579813" algn="l"/>
                <a:tab pos="4029075" algn="l"/>
                <a:tab pos="4478338" algn="l"/>
                <a:tab pos="4927600" algn="l"/>
                <a:tab pos="5376863" algn="l"/>
                <a:tab pos="5826125" algn="l"/>
                <a:tab pos="6275388" algn="l"/>
                <a:tab pos="6724650" algn="l"/>
                <a:tab pos="7173913" algn="l"/>
                <a:tab pos="7623175" algn="l"/>
                <a:tab pos="8072438" algn="l"/>
                <a:tab pos="8521700" algn="l"/>
                <a:tab pos="8970963" algn="l"/>
                <a:tab pos="9420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436563" algn="l"/>
                <a:tab pos="884238" algn="l"/>
                <a:tab pos="1333500" algn="l"/>
                <a:tab pos="1782763" algn="l"/>
                <a:tab pos="2232025" algn="l"/>
                <a:tab pos="2681288" algn="l"/>
                <a:tab pos="3130550" algn="l"/>
                <a:tab pos="3579813" algn="l"/>
                <a:tab pos="4029075" algn="l"/>
                <a:tab pos="4478338" algn="l"/>
                <a:tab pos="4927600" algn="l"/>
                <a:tab pos="5376863" algn="l"/>
                <a:tab pos="5826125" algn="l"/>
                <a:tab pos="6275388" algn="l"/>
                <a:tab pos="6724650" algn="l"/>
                <a:tab pos="7173913" algn="l"/>
                <a:tab pos="7623175" algn="l"/>
                <a:tab pos="8072438" algn="l"/>
                <a:tab pos="8521700" algn="l"/>
                <a:tab pos="8970963" algn="l"/>
                <a:tab pos="9420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436563" algn="l"/>
                <a:tab pos="884238" algn="l"/>
                <a:tab pos="1333500" algn="l"/>
                <a:tab pos="1782763" algn="l"/>
                <a:tab pos="2232025" algn="l"/>
                <a:tab pos="2681288" algn="l"/>
                <a:tab pos="3130550" algn="l"/>
                <a:tab pos="3579813" algn="l"/>
                <a:tab pos="4029075" algn="l"/>
                <a:tab pos="4478338" algn="l"/>
                <a:tab pos="4927600" algn="l"/>
                <a:tab pos="5376863" algn="l"/>
                <a:tab pos="5826125" algn="l"/>
                <a:tab pos="6275388" algn="l"/>
                <a:tab pos="6724650" algn="l"/>
                <a:tab pos="7173913" algn="l"/>
                <a:tab pos="7623175" algn="l"/>
                <a:tab pos="8072438" algn="l"/>
                <a:tab pos="8521700" algn="l"/>
                <a:tab pos="8970963" algn="l"/>
                <a:tab pos="9420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884238" algn="l"/>
                <a:tab pos="1333500" algn="l"/>
                <a:tab pos="1782763" algn="l"/>
                <a:tab pos="2232025" algn="l"/>
                <a:tab pos="2681288" algn="l"/>
                <a:tab pos="3130550" algn="l"/>
                <a:tab pos="3579813" algn="l"/>
                <a:tab pos="4029075" algn="l"/>
                <a:tab pos="4478338" algn="l"/>
                <a:tab pos="4927600" algn="l"/>
                <a:tab pos="5376863" algn="l"/>
                <a:tab pos="5826125" algn="l"/>
                <a:tab pos="6275388" algn="l"/>
                <a:tab pos="6724650" algn="l"/>
                <a:tab pos="7173913" algn="l"/>
                <a:tab pos="7623175" algn="l"/>
                <a:tab pos="8072438" algn="l"/>
                <a:tab pos="8521700" algn="l"/>
                <a:tab pos="8970963" algn="l"/>
                <a:tab pos="9420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884238" algn="l"/>
                <a:tab pos="1333500" algn="l"/>
                <a:tab pos="1782763" algn="l"/>
                <a:tab pos="2232025" algn="l"/>
                <a:tab pos="2681288" algn="l"/>
                <a:tab pos="3130550" algn="l"/>
                <a:tab pos="3579813" algn="l"/>
                <a:tab pos="4029075" algn="l"/>
                <a:tab pos="4478338" algn="l"/>
                <a:tab pos="4927600" algn="l"/>
                <a:tab pos="5376863" algn="l"/>
                <a:tab pos="5826125" algn="l"/>
                <a:tab pos="6275388" algn="l"/>
                <a:tab pos="6724650" algn="l"/>
                <a:tab pos="7173913" algn="l"/>
                <a:tab pos="7623175" algn="l"/>
                <a:tab pos="8072438" algn="l"/>
                <a:tab pos="8521700" algn="l"/>
                <a:tab pos="8970963" algn="l"/>
                <a:tab pos="9420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884238" algn="l"/>
                <a:tab pos="1333500" algn="l"/>
                <a:tab pos="1782763" algn="l"/>
                <a:tab pos="2232025" algn="l"/>
                <a:tab pos="2681288" algn="l"/>
                <a:tab pos="3130550" algn="l"/>
                <a:tab pos="3579813" algn="l"/>
                <a:tab pos="4029075" algn="l"/>
                <a:tab pos="4478338" algn="l"/>
                <a:tab pos="4927600" algn="l"/>
                <a:tab pos="5376863" algn="l"/>
                <a:tab pos="5826125" algn="l"/>
                <a:tab pos="6275388" algn="l"/>
                <a:tab pos="6724650" algn="l"/>
                <a:tab pos="7173913" algn="l"/>
                <a:tab pos="7623175" algn="l"/>
                <a:tab pos="8072438" algn="l"/>
                <a:tab pos="8521700" algn="l"/>
                <a:tab pos="8970963" algn="l"/>
                <a:tab pos="9420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884238" algn="l"/>
                <a:tab pos="1333500" algn="l"/>
                <a:tab pos="1782763" algn="l"/>
                <a:tab pos="2232025" algn="l"/>
                <a:tab pos="2681288" algn="l"/>
                <a:tab pos="3130550" algn="l"/>
                <a:tab pos="3579813" algn="l"/>
                <a:tab pos="4029075" algn="l"/>
                <a:tab pos="4478338" algn="l"/>
                <a:tab pos="4927600" algn="l"/>
                <a:tab pos="5376863" algn="l"/>
                <a:tab pos="5826125" algn="l"/>
                <a:tab pos="6275388" algn="l"/>
                <a:tab pos="6724650" algn="l"/>
                <a:tab pos="7173913" algn="l"/>
                <a:tab pos="7623175" algn="l"/>
                <a:tab pos="8072438" algn="l"/>
                <a:tab pos="8521700" algn="l"/>
                <a:tab pos="8970963" algn="l"/>
                <a:tab pos="9420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endParaRPr lang="pt-BR" dirty="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Font typeface="Wingdings 2" panose="05020102010507070707" pitchFamily="18" charset="2"/>
              <a:buChar char=""/>
            </a:pPr>
            <a:r>
              <a:rPr lang="pt-BR" dirty="0">
                <a:solidFill>
                  <a:srgbClr val="000000"/>
                </a:solidFill>
              </a:rPr>
              <a:t>O que ocorre com a distribuição de elétrons em um metal quando T aumenta?</a:t>
            </a:r>
          </a:p>
        </p:txBody>
      </p:sp>
      <p:sp>
        <p:nvSpPr>
          <p:cNvPr id="4" name="Rectangle 1"/>
          <p:cNvSpPr/>
          <p:nvPr/>
        </p:nvSpPr>
        <p:spPr>
          <a:xfrm>
            <a:off x="304800" y="2941637"/>
            <a:ext cx="8280400" cy="3459163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4572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 indent="0" eaLnBrk="1" hangingPunct="1">
              <a:spcBef>
                <a:spcPts val="500"/>
              </a:spcBef>
              <a:buClr>
                <a:srgbClr val="60B5CC"/>
              </a:buClr>
            </a:pPr>
            <a:endParaRPr lang="pt-BR" sz="1800" dirty="0">
              <a:solidFill>
                <a:srgbClr val="000000"/>
              </a:solidFill>
            </a:endParaRPr>
          </a:p>
          <a:p>
            <a:pPr lvl="1" indent="0" eaLnBrk="1" hangingPunct="1">
              <a:spcBef>
                <a:spcPts val="500"/>
              </a:spcBef>
              <a:buClr>
                <a:srgbClr val="60B5CC"/>
              </a:buClr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000000"/>
                </a:solidFill>
              </a:rPr>
              <a:t>Elétrons próximos ao nível de Fermi ganham uma energia cinética adicional (de origem térmica) da ordem de E = </a:t>
            </a:r>
            <a:r>
              <a:rPr lang="pt-BR" sz="2000" dirty="0" err="1">
                <a:solidFill>
                  <a:srgbClr val="000000"/>
                </a:solidFill>
              </a:rPr>
              <a:t>k</a:t>
            </a:r>
            <a:r>
              <a:rPr lang="pt-BR" sz="2000" baseline="-25000" dirty="0" err="1">
                <a:solidFill>
                  <a:srgbClr val="000000"/>
                </a:solidFill>
              </a:rPr>
              <a:t>B</a:t>
            </a:r>
            <a:r>
              <a:rPr lang="pt-BR" sz="2000" dirty="0" err="1">
                <a:solidFill>
                  <a:srgbClr val="000000"/>
                </a:solidFill>
              </a:rPr>
              <a:t>T</a:t>
            </a:r>
            <a:r>
              <a:rPr lang="pt-BR" sz="2000" dirty="0">
                <a:solidFill>
                  <a:srgbClr val="000000"/>
                </a:solidFill>
              </a:rPr>
              <a:t>. Isso modifica a distribuição de elétrons próximo ao nível de Fermi.</a:t>
            </a:r>
          </a:p>
          <a:p>
            <a:pPr lvl="1" indent="0" eaLnBrk="1" hangingPunct="1">
              <a:spcBef>
                <a:spcPts val="500"/>
              </a:spcBef>
              <a:buClr>
                <a:srgbClr val="60B5CC"/>
              </a:buClr>
              <a:buFont typeface="Arial" panose="020B0604020202020204" pitchFamily="34" charset="0"/>
              <a:buChar char="•"/>
            </a:pPr>
            <a:endParaRPr lang="pt-BR" sz="2000" dirty="0">
              <a:solidFill>
                <a:srgbClr val="000000"/>
              </a:solidFill>
            </a:endParaRPr>
          </a:p>
          <a:p>
            <a:pPr lvl="1" indent="0" eaLnBrk="1" hangingPunct="1">
              <a:spcBef>
                <a:spcPts val="500"/>
              </a:spcBef>
              <a:buClr>
                <a:srgbClr val="60B5CC"/>
              </a:buClr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000000"/>
                </a:solidFill>
              </a:rPr>
              <a:t>O número de portadores de carga não é afetado substancialmente (os elétrons já estão na banda de condução)</a:t>
            </a:r>
          </a:p>
          <a:p>
            <a:pPr lvl="1" indent="0" eaLnBrk="1" hangingPunct="1">
              <a:spcBef>
                <a:spcPts val="500"/>
              </a:spcBef>
              <a:buClr>
                <a:srgbClr val="60B5CC"/>
              </a:buClr>
              <a:buFont typeface="Arial" panose="020B0604020202020204" pitchFamily="34" charset="0"/>
              <a:buChar char="•"/>
            </a:pPr>
            <a:endParaRPr lang="pt-BR" sz="2000" dirty="0">
              <a:solidFill>
                <a:srgbClr val="000000"/>
              </a:solidFill>
            </a:endParaRPr>
          </a:p>
          <a:p>
            <a:pPr lvl="1" indent="0" eaLnBrk="1" hangingPunct="1">
              <a:spcBef>
                <a:spcPts val="500"/>
              </a:spcBef>
              <a:buClr>
                <a:srgbClr val="60B5CC"/>
              </a:buClr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000000"/>
                </a:solidFill>
              </a:rPr>
              <a:t>Rede de íons vibra mais – aumentam as colisões entre elétrons e íons – </a:t>
            </a:r>
            <a:r>
              <a:rPr lang="pt-BR" sz="2000" b="1" dirty="0">
                <a:solidFill>
                  <a:srgbClr val="000000"/>
                </a:solidFill>
              </a:rPr>
              <a:t>aumenta a resistência </a:t>
            </a:r>
            <a:r>
              <a:rPr lang="pt-BR" sz="2000" b="1" dirty="0" smtClean="0">
                <a:solidFill>
                  <a:srgbClr val="000000"/>
                </a:solidFill>
                <a:sym typeface="Wingdings" panose="05000000000000000000" pitchFamily="2" charset="2"/>
              </a:rPr>
              <a:t></a:t>
            </a:r>
            <a:r>
              <a:rPr lang="pt-BR" sz="2000" b="1" dirty="0" smtClean="0">
                <a:solidFill>
                  <a:srgbClr val="000000"/>
                </a:solidFill>
              </a:rPr>
              <a:t> </a:t>
            </a:r>
            <a:r>
              <a:rPr lang="pt-BR" sz="2000" b="1" dirty="0">
                <a:solidFill>
                  <a:srgbClr val="000000"/>
                </a:solidFill>
              </a:rPr>
              <a:t>daí o sinal (+) para </a:t>
            </a:r>
            <a:r>
              <a:rPr lang="el-GR" sz="2000" b="1" dirty="0">
                <a:solidFill>
                  <a:srgbClr val="000000"/>
                </a:solidFill>
              </a:rPr>
              <a:t>α.</a:t>
            </a:r>
            <a:endParaRPr lang="pt-BR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04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Metais</a:t>
            </a:r>
            <a:r>
              <a:rPr lang="en-US" dirty="0" smtClean="0"/>
              <a:t>: </a:t>
            </a:r>
            <a:r>
              <a:rPr lang="en-US" dirty="0" err="1" smtClean="0"/>
              <a:t>estados</a:t>
            </a:r>
            <a:r>
              <a:rPr lang="en-US" dirty="0" smtClean="0"/>
              <a:t> </a:t>
            </a:r>
            <a:r>
              <a:rPr lang="en-US" dirty="0" err="1" smtClean="0"/>
              <a:t>ocupados</a:t>
            </a:r>
            <a:endParaRPr lang="en-US" dirty="0"/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8" t="58614" r="15105" b="23732"/>
          <a:stretch>
            <a:fillRect/>
          </a:stretch>
        </p:blipFill>
        <p:spPr bwMode="auto">
          <a:xfrm>
            <a:off x="1905000" y="4114800"/>
            <a:ext cx="4481513" cy="275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 l="23718" t="58614" r="15105" b="2373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18" b="3650"/>
          <a:stretch>
            <a:fillRect/>
          </a:stretch>
        </p:blipFill>
        <p:spPr bwMode="auto">
          <a:xfrm>
            <a:off x="4038600" y="2286000"/>
            <a:ext cx="374332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 t="51718" b="365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8" t="23302" r="15105" b="60602"/>
          <a:stretch>
            <a:fillRect/>
          </a:stretch>
        </p:blipFill>
        <p:spPr bwMode="auto">
          <a:xfrm>
            <a:off x="228600" y="2133600"/>
            <a:ext cx="3810000" cy="213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 l="23718" t="23302" r="15105" b="6060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914400" y="1506538"/>
            <a:ext cx="8229600" cy="8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>
                <a:srgbClr val="F0AD00"/>
              </a:buClr>
              <a:buSzPct val="80000"/>
              <a:buFont typeface="Wingdings 2" charset="0"/>
              <a:buChar char=""/>
              <a:defRPr/>
            </a:pPr>
            <a:r>
              <a:rPr lang="pt-BR" sz="2400" b="1" dirty="0" smtClean="0">
                <a:solidFill>
                  <a:srgbClr val="FF0000"/>
                </a:solidFill>
              </a:rPr>
              <a:t>Quantos estados ocupados existem?</a:t>
            </a:r>
          </a:p>
          <a:p>
            <a:pPr marL="438150" indent="-317500">
              <a:buClrTx/>
              <a:buSzPct val="80000"/>
              <a:buFontTx/>
              <a:buNone/>
              <a:defRPr/>
            </a:pPr>
            <a:endParaRPr lang="en-US" sz="2400" b="1" dirty="0" smtClean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057400"/>
            <a:ext cx="2667000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62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Isolantes</a:t>
            </a:r>
            <a:r>
              <a:rPr lang="en-US" dirty="0" smtClean="0"/>
              <a:t>: </a:t>
            </a:r>
            <a:r>
              <a:rPr lang="en-US" dirty="0" err="1"/>
              <a:t>temperatura</a:t>
            </a:r>
            <a:r>
              <a:rPr lang="en-US" dirty="0"/>
              <a:t> T &gt;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dirty="0"/>
          </a:p>
        </p:txBody>
      </p:sp>
      <p:sp>
        <p:nvSpPr>
          <p:cNvPr id="3" name="Text Box 18"/>
          <p:cNvSpPr txBox="1">
            <a:spLocks noChangeArrowheads="1"/>
          </p:cNvSpPr>
          <p:nvPr/>
        </p:nvSpPr>
        <p:spPr bwMode="auto">
          <a:xfrm>
            <a:off x="107950" y="4138613"/>
            <a:ext cx="8863013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pt-BR" sz="2000" smtClean="0">
                <a:solidFill>
                  <a:srgbClr val="000080"/>
                </a:solidFill>
              </a:rPr>
              <a:t>Exemplo: no diamante, </a:t>
            </a:r>
            <a:r>
              <a:rPr lang="pt-BR" sz="2000" i="1" smtClean="0">
                <a:solidFill>
                  <a:srgbClr val="000080"/>
                </a:solidFill>
              </a:rPr>
              <a:t>E</a:t>
            </a:r>
            <a:r>
              <a:rPr lang="pt-BR" sz="2000" i="1" baseline="-25000" smtClean="0">
                <a:solidFill>
                  <a:srgbClr val="000080"/>
                </a:solidFill>
              </a:rPr>
              <a:t>x</a:t>
            </a:r>
            <a:r>
              <a:rPr lang="pt-BR" sz="2000" i="1" smtClean="0">
                <a:solidFill>
                  <a:srgbClr val="000080"/>
                </a:solidFill>
              </a:rPr>
              <a:t> - E</a:t>
            </a:r>
            <a:r>
              <a:rPr lang="pt-BR" sz="2000" i="1" baseline="-25000" smtClean="0">
                <a:solidFill>
                  <a:srgbClr val="000080"/>
                </a:solidFill>
              </a:rPr>
              <a:t>0</a:t>
            </a:r>
            <a:r>
              <a:rPr lang="pt-BR" sz="2000" i="1" smtClean="0">
                <a:solidFill>
                  <a:srgbClr val="000080"/>
                </a:solidFill>
              </a:rPr>
              <a:t> = </a:t>
            </a:r>
            <a:r>
              <a:rPr lang="pt-BR" sz="2000" b="1" i="1" smtClean="0">
                <a:solidFill>
                  <a:srgbClr val="000080"/>
                </a:solidFill>
              </a:rPr>
              <a:t>E</a:t>
            </a:r>
            <a:r>
              <a:rPr lang="pt-BR" sz="2000" b="1" i="1" baseline="-25000" smtClean="0">
                <a:solidFill>
                  <a:srgbClr val="000080"/>
                </a:solidFill>
              </a:rPr>
              <a:t>g</a:t>
            </a:r>
            <a:r>
              <a:rPr lang="en-US" sz="2000" b="1" i="1" smtClean="0">
                <a:solidFill>
                  <a:srgbClr val="000080"/>
                </a:solidFill>
              </a:rPr>
              <a:t> </a:t>
            </a:r>
            <a:r>
              <a:rPr lang="en-US" sz="2000" b="1" smtClean="0">
                <a:solidFill>
                  <a:srgbClr val="000080"/>
                </a:solidFill>
              </a:rPr>
              <a:t>= 5,5 eV</a:t>
            </a:r>
            <a:r>
              <a:rPr lang="pt-BR" sz="2000">
                <a:solidFill>
                  <a:srgbClr val="000080"/>
                </a:solidFill>
              </a:rPr>
              <a:t>.  Mas p/ T = 300K: </a:t>
            </a:r>
            <a:r>
              <a:rPr lang="pt-BR" sz="2000" b="1">
                <a:solidFill>
                  <a:srgbClr val="000080"/>
                </a:solidFill>
              </a:rPr>
              <a:t>kT~0,026eV </a:t>
            </a:r>
            <a:endParaRPr lang="pt-BR" sz="2000" b="1" smtClean="0">
              <a:solidFill>
                <a:srgbClr val="000080"/>
              </a:solidFill>
            </a:endParaRPr>
          </a:p>
        </p:txBody>
      </p:sp>
      <p:pic>
        <p:nvPicPr>
          <p:cNvPr id="4" name="Picture 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0" y="4724400"/>
            <a:ext cx="6105525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1619250" y="2841625"/>
            <a:ext cx="6451600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2000">
                <a:solidFill>
                  <a:srgbClr val="000080"/>
                </a:solidFill>
              </a:rPr>
              <a:t>onde </a:t>
            </a:r>
            <a:r>
              <a:rPr lang="en-US" sz="2000" i="1">
                <a:solidFill>
                  <a:srgbClr val="000080"/>
                </a:solidFill>
              </a:rPr>
              <a:t>k = 8,617 × 10</a:t>
            </a:r>
            <a:r>
              <a:rPr lang="en-US" sz="2000" i="1" baseline="33000">
                <a:solidFill>
                  <a:srgbClr val="000080"/>
                </a:solidFill>
              </a:rPr>
              <a:t>-5</a:t>
            </a:r>
            <a:r>
              <a:rPr lang="en-US" sz="2000" i="1">
                <a:solidFill>
                  <a:srgbClr val="000080"/>
                </a:solidFill>
              </a:rPr>
              <a:t> eV / K</a:t>
            </a:r>
            <a:r>
              <a:rPr lang="en-US" sz="2000">
                <a:solidFill>
                  <a:srgbClr val="000080"/>
                </a:solidFill>
              </a:rPr>
              <a:t> (constante de Boltzmann)</a:t>
            </a:r>
          </a:p>
        </p:txBody>
      </p:sp>
      <p:sp>
        <p:nvSpPr>
          <p:cNvPr id="6" name="Text Box 22"/>
          <p:cNvSpPr txBox="1">
            <a:spLocks noChangeArrowheads="1"/>
          </p:cNvSpPr>
          <p:nvPr/>
        </p:nvSpPr>
        <p:spPr bwMode="auto">
          <a:xfrm>
            <a:off x="660400" y="5707062"/>
            <a:ext cx="8015288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ts val="1200"/>
              </a:spcBef>
              <a:spcAft>
                <a:spcPts val="1000"/>
              </a:spcAft>
            </a:pPr>
            <a:r>
              <a:rPr lang="en-US" sz="2200" dirty="0">
                <a:solidFill>
                  <a:srgbClr val="800000"/>
                </a:solidFill>
              </a:rPr>
              <a:t>Como </a:t>
            </a:r>
            <a:r>
              <a:rPr lang="en-US" sz="2200" dirty="0" err="1">
                <a:solidFill>
                  <a:srgbClr val="800000"/>
                </a:solidFill>
              </a:rPr>
              <a:t>só</a:t>
            </a:r>
            <a:r>
              <a:rPr lang="en-US" sz="2200" dirty="0">
                <a:solidFill>
                  <a:srgbClr val="800000"/>
                </a:solidFill>
              </a:rPr>
              <a:t> </a:t>
            </a:r>
            <a:r>
              <a:rPr lang="en-US" sz="2200" dirty="0" err="1">
                <a:solidFill>
                  <a:srgbClr val="800000"/>
                </a:solidFill>
              </a:rPr>
              <a:t>há</a:t>
            </a:r>
            <a:r>
              <a:rPr lang="en-US" sz="2200" dirty="0">
                <a:solidFill>
                  <a:srgbClr val="800000"/>
                </a:solidFill>
              </a:rPr>
              <a:t> ~10</a:t>
            </a:r>
            <a:r>
              <a:rPr lang="en-US" sz="2200" baseline="30000" dirty="0">
                <a:solidFill>
                  <a:srgbClr val="800000"/>
                </a:solidFill>
              </a:rPr>
              <a:t>23</a:t>
            </a:r>
            <a:r>
              <a:rPr lang="en-US" sz="2200" dirty="0">
                <a:solidFill>
                  <a:srgbClr val="800000"/>
                </a:solidFill>
              </a:rPr>
              <a:t> </a:t>
            </a:r>
            <a:r>
              <a:rPr lang="en-US" sz="2200" dirty="0" err="1">
                <a:solidFill>
                  <a:srgbClr val="800000"/>
                </a:solidFill>
              </a:rPr>
              <a:t>elétrons</a:t>
            </a:r>
            <a:r>
              <a:rPr lang="en-US" sz="2200" dirty="0">
                <a:solidFill>
                  <a:srgbClr val="800000"/>
                </a:solidFill>
              </a:rPr>
              <a:t>, </a:t>
            </a:r>
            <a:r>
              <a:rPr lang="en-US" sz="2200" dirty="0" err="1">
                <a:solidFill>
                  <a:srgbClr val="800000"/>
                </a:solidFill>
              </a:rPr>
              <a:t>essencialmente</a:t>
            </a:r>
            <a:r>
              <a:rPr lang="en-US" sz="2200" dirty="0">
                <a:solidFill>
                  <a:srgbClr val="800000"/>
                </a:solidFill>
              </a:rPr>
              <a:t> </a:t>
            </a:r>
            <a:r>
              <a:rPr lang="en-US" sz="2200" dirty="0" err="1">
                <a:solidFill>
                  <a:srgbClr val="800000"/>
                </a:solidFill>
              </a:rPr>
              <a:t>nenhum</a:t>
            </a:r>
            <a:r>
              <a:rPr lang="en-US" sz="2200" dirty="0">
                <a:solidFill>
                  <a:srgbClr val="800000"/>
                </a:solidFill>
              </a:rPr>
              <a:t> </a:t>
            </a:r>
            <a:r>
              <a:rPr lang="en-US" sz="2200" dirty="0" err="1">
                <a:solidFill>
                  <a:srgbClr val="800000"/>
                </a:solidFill>
              </a:rPr>
              <a:t>irá</a:t>
            </a:r>
            <a:r>
              <a:rPr lang="en-US" sz="2200" dirty="0">
                <a:solidFill>
                  <a:srgbClr val="800000"/>
                </a:solidFill>
              </a:rPr>
              <a:t> </a:t>
            </a:r>
            <a:r>
              <a:rPr lang="en-US" sz="2200" dirty="0" err="1">
                <a:solidFill>
                  <a:srgbClr val="800000"/>
                </a:solidFill>
              </a:rPr>
              <a:t>ser</a:t>
            </a:r>
            <a:r>
              <a:rPr lang="en-US" sz="2200" dirty="0">
                <a:solidFill>
                  <a:srgbClr val="800000"/>
                </a:solidFill>
              </a:rPr>
              <a:t> </a:t>
            </a:r>
            <a:r>
              <a:rPr lang="en-US" sz="2200" dirty="0" err="1">
                <a:solidFill>
                  <a:srgbClr val="800000"/>
                </a:solidFill>
              </a:rPr>
              <a:t>excitado</a:t>
            </a:r>
            <a:r>
              <a:rPr lang="en-US" sz="2200" dirty="0">
                <a:solidFill>
                  <a:srgbClr val="800000"/>
                </a:solidFill>
              </a:rPr>
              <a:t> </a:t>
            </a:r>
            <a:r>
              <a:rPr lang="en-US" sz="2200" dirty="0" err="1">
                <a:solidFill>
                  <a:srgbClr val="800000"/>
                </a:solidFill>
              </a:rPr>
              <a:t>termicamente</a:t>
            </a:r>
            <a:r>
              <a:rPr lang="en-US" sz="2200" dirty="0">
                <a:solidFill>
                  <a:srgbClr val="800000"/>
                </a:solidFill>
              </a:rPr>
              <a:t> para a </a:t>
            </a:r>
            <a:r>
              <a:rPr lang="en-US" sz="2200" dirty="0" err="1">
                <a:solidFill>
                  <a:srgbClr val="800000"/>
                </a:solidFill>
              </a:rPr>
              <a:t>banda</a:t>
            </a:r>
            <a:r>
              <a:rPr lang="en-US" sz="2200" dirty="0">
                <a:solidFill>
                  <a:srgbClr val="800000"/>
                </a:solidFill>
              </a:rPr>
              <a:t> de </a:t>
            </a:r>
            <a:r>
              <a:rPr lang="en-US" sz="2200" dirty="0" err="1">
                <a:solidFill>
                  <a:srgbClr val="800000"/>
                </a:solidFill>
              </a:rPr>
              <a:t>condução</a:t>
            </a:r>
            <a:endParaRPr lang="en-US" sz="2200" dirty="0">
              <a:solidFill>
                <a:srgbClr val="800000"/>
              </a:solidFill>
            </a:endParaRPr>
          </a:p>
        </p:txBody>
      </p: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6156325" y="1474788"/>
            <a:ext cx="2471738" cy="1196975"/>
            <a:chOff x="4128" y="1706"/>
            <a:chExt cx="1557" cy="754"/>
          </a:xfrm>
        </p:grpSpPr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4128" y="1872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4128" y="2352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5366" y="1706"/>
              <a:ext cx="30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Times New Roman" charset="0"/>
                <a:buNone/>
                <a:defRPr/>
              </a:pPr>
              <a:r>
                <a:rPr lang="en-US" sz="2000" i="1">
                  <a:solidFill>
                    <a:srgbClr val="AA4D34"/>
                  </a:solidFill>
                  <a:latin typeface="Times New Roman"/>
                  <a:ea typeface="ＭＳ Ｐゴシック" charset="0"/>
                  <a:cs typeface="Times New Roman"/>
                </a:rPr>
                <a:t>E</a:t>
              </a:r>
              <a:r>
                <a:rPr lang="en-US" sz="2000" i="1" baseline="-25000">
                  <a:solidFill>
                    <a:srgbClr val="AA4D34"/>
                  </a:solidFill>
                  <a:latin typeface="Times New Roman"/>
                  <a:ea typeface="ＭＳ Ｐゴシック" charset="0"/>
                  <a:cs typeface="Times New Roman"/>
                </a:rPr>
                <a:t>x</a:t>
              </a:r>
              <a:endParaRPr lang="pt-BR" sz="2000" i="1" baseline="-25000">
                <a:solidFill>
                  <a:srgbClr val="AA4D34"/>
                </a:solidFill>
                <a:latin typeface="Times New Roman"/>
                <a:ea typeface="ＭＳ Ｐゴシック" charset="0"/>
                <a:cs typeface="Times New Roman"/>
              </a:endParaRPr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5376" y="2208"/>
              <a:ext cx="30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Times New Roman" charset="0"/>
                <a:buNone/>
                <a:defRPr/>
              </a:pPr>
              <a:r>
                <a:rPr lang="en-US" sz="2000" i="1">
                  <a:solidFill>
                    <a:srgbClr val="AA4D34"/>
                  </a:solidFill>
                  <a:latin typeface="Times New Roman"/>
                  <a:ea typeface="ＭＳ Ｐゴシック" charset="0"/>
                  <a:cs typeface="Times New Roman"/>
                </a:rPr>
                <a:t>E</a:t>
              </a:r>
              <a:r>
                <a:rPr lang="en-US" sz="2000" i="1" baseline="-25000">
                  <a:solidFill>
                    <a:srgbClr val="AA4D34"/>
                  </a:solidFill>
                  <a:latin typeface="Times New Roman"/>
                  <a:ea typeface="ＭＳ Ｐゴシック" charset="0"/>
                  <a:cs typeface="Times New Roman"/>
                </a:rPr>
                <a:t>0</a:t>
              </a:r>
              <a:endParaRPr lang="pt-BR" sz="2000" i="1" baseline="-25000">
                <a:solidFill>
                  <a:srgbClr val="AA4D34"/>
                </a:solidFill>
                <a:latin typeface="Times New Roman"/>
                <a:ea typeface="ＭＳ Ｐゴシック" charset="0"/>
                <a:cs typeface="Times New Roman"/>
              </a:endParaRPr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4368" y="2328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4464" y="2328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4560" y="2328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Oval 13"/>
            <p:cNvSpPr>
              <a:spLocks noChangeArrowheads="1"/>
            </p:cNvSpPr>
            <p:nvPr/>
          </p:nvSpPr>
          <p:spPr bwMode="auto">
            <a:xfrm>
              <a:off x="4656" y="2328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4752" y="2328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4848" y="2328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Oval 16"/>
            <p:cNvSpPr>
              <a:spLocks noChangeArrowheads="1"/>
            </p:cNvSpPr>
            <p:nvPr/>
          </p:nvSpPr>
          <p:spPr bwMode="auto">
            <a:xfrm>
              <a:off x="4272" y="2328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4944" y="2328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4464" y="1848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4560" y="1848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22" name="Picture 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690688"/>
            <a:ext cx="4064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oup 4"/>
          <p:cNvGrpSpPr>
            <a:grpSpLocks/>
          </p:cNvGrpSpPr>
          <p:nvPr/>
        </p:nvGrpSpPr>
        <p:grpSpPr bwMode="auto">
          <a:xfrm>
            <a:off x="815975" y="3584575"/>
            <a:ext cx="6276975" cy="409575"/>
            <a:chOff x="847268" y="3541430"/>
            <a:chExt cx="6276086" cy="409034"/>
          </a:xfrm>
        </p:grpSpPr>
        <p:pic>
          <p:nvPicPr>
            <p:cNvPr id="24" name="Picture 2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1385" y="3541430"/>
              <a:ext cx="3151969" cy="409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Box 3"/>
            <p:cNvSpPr txBox="1">
              <a:spLocks noChangeArrowheads="1"/>
            </p:cNvSpPr>
            <p:nvPr/>
          </p:nvSpPr>
          <p:spPr bwMode="auto">
            <a:xfrm>
              <a:off x="847268" y="3573016"/>
              <a:ext cx="31486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</a:rPr>
                <a:t>Obs: se E</a:t>
              </a:r>
              <a:r>
                <a:rPr lang="en-US" baseline="-25000">
                  <a:solidFill>
                    <a:srgbClr val="000000"/>
                  </a:solidFill>
                </a:rPr>
                <a:t>x</a:t>
              </a:r>
              <a:r>
                <a:rPr lang="en-US">
                  <a:solidFill>
                    <a:srgbClr val="000000"/>
                  </a:solidFill>
                </a:rPr>
                <a:t> – E</a:t>
              </a:r>
              <a:r>
                <a:rPr lang="en-US" baseline="-25000">
                  <a:solidFill>
                    <a:srgbClr val="000000"/>
                  </a:solidFill>
                </a:rPr>
                <a:t>0 </a:t>
              </a:r>
              <a:r>
                <a:rPr lang="en-US">
                  <a:solidFill>
                    <a:srgbClr val="000000"/>
                  </a:solidFill>
                </a:rPr>
                <a:t> &gt;&gt; kT, então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996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Semicondutores</a:t>
            </a:r>
            <a:endParaRPr lang="en-US" dirty="0"/>
          </a:p>
        </p:txBody>
      </p:sp>
      <p:pic>
        <p:nvPicPr>
          <p:cNvPr id="7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" r="54205" b="12276"/>
          <a:stretch>
            <a:fillRect/>
          </a:stretch>
        </p:blipFill>
        <p:spPr bwMode="auto">
          <a:xfrm>
            <a:off x="5975350" y="3749675"/>
            <a:ext cx="2346325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 t="1277" r="54205" b="1227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11" b="9431"/>
          <a:stretch>
            <a:fillRect/>
          </a:stretch>
        </p:blipFill>
        <p:spPr bwMode="auto">
          <a:xfrm>
            <a:off x="892175" y="3657600"/>
            <a:ext cx="249078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 l="52711" b="943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4" name="Text Box 3"/>
          <p:cNvSpPr txBox="1">
            <a:spLocks noChangeArrowheads="1"/>
          </p:cNvSpPr>
          <p:nvPr/>
        </p:nvSpPr>
        <p:spPr bwMode="auto">
          <a:xfrm>
            <a:off x="731838" y="1416050"/>
            <a:ext cx="7696200" cy="462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4975" indent="-317500" eaLnBrk="0" hangingPunct="0">
              <a:tabLst>
                <a:tab pos="434975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  <a:tab pos="9418638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434975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  <a:tab pos="9418638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434975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  <a:tab pos="9418638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434975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  <a:tab pos="9418638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434975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  <a:tab pos="9418638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4975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  <a:tab pos="9418638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4975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  <a:tab pos="9418638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4975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  <a:tab pos="9418638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4975" algn="l"/>
                <a:tab pos="882650" algn="l"/>
                <a:tab pos="1331913" algn="l"/>
                <a:tab pos="1781175" algn="l"/>
                <a:tab pos="2230438" algn="l"/>
                <a:tab pos="2679700" algn="l"/>
                <a:tab pos="3128963" algn="l"/>
                <a:tab pos="3578225" algn="l"/>
                <a:tab pos="4027488" algn="l"/>
                <a:tab pos="4476750" algn="l"/>
                <a:tab pos="4926013" algn="l"/>
                <a:tab pos="5375275" algn="l"/>
                <a:tab pos="5824538" algn="l"/>
                <a:tab pos="6273800" algn="l"/>
                <a:tab pos="6723063" algn="l"/>
                <a:tab pos="7172325" algn="l"/>
                <a:tab pos="7621588" algn="l"/>
                <a:tab pos="8070850" algn="l"/>
                <a:tab pos="8520113" algn="l"/>
                <a:tab pos="8969375" algn="l"/>
                <a:tab pos="9418638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F0AD00"/>
              </a:buClr>
              <a:buFont typeface="Wingdings 2" panose="05020102010507070707" pitchFamily="18" charset="2"/>
              <a:buChar char=""/>
            </a:pPr>
            <a:r>
              <a:rPr lang="pt-BR" sz="2000">
                <a:solidFill>
                  <a:srgbClr val="000000"/>
                </a:solidFill>
              </a:rPr>
              <a:t>À 1ª vista são como isolantes: para T = 0:</a:t>
            </a:r>
          </a:p>
          <a:p>
            <a:pPr eaLnBrk="1" hangingPunct="1">
              <a:buClr>
                <a:srgbClr val="F0AD00"/>
              </a:buClr>
              <a:buFont typeface="Wingdings 2" panose="05020102010507070707" pitchFamily="18" charset="2"/>
              <a:buChar char=""/>
            </a:pPr>
            <a:r>
              <a:rPr lang="pt-BR" sz="2000">
                <a:solidFill>
                  <a:srgbClr val="000000"/>
                </a:solidFill>
              </a:rPr>
              <a:t>A última banda </a:t>
            </a:r>
            <a:r>
              <a:rPr lang="pt-BR" sz="2000">
                <a:solidFill>
                  <a:srgbClr val="FF0000"/>
                </a:solidFill>
              </a:rPr>
              <a:t>ocupada</a:t>
            </a:r>
            <a:r>
              <a:rPr lang="pt-BR" sz="2000">
                <a:solidFill>
                  <a:srgbClr val="000000"/>
                </a:solidFill>
              </a:rPr>
              <a:t> está </a:t>
            </a:r>
            <a:r>
              <a:rPr lang="pt-BR" sz="2000" b="1">
                <a:solidFill>
                  <a:srgbClr val="000000"/>
                </a:solidFill>
              </a:rPr>
              <a:t>totalmente ocupada </a:t>
            </a:r>
            <a:r>
              <a:rPr lang="pt-BR" sz="2000">
                <a:solidFill>
                  <a:srgbClr val="000000"/>
                </a:solidFill>
              </a:rPr>
              <a:t>(</a:t>
            </a:r>
            <a:r>
              <a:rPr lang="pt-BR" sz="2000" b="1">
                <a:solidFill>
                  <a:srgbClr val="000000"/>
                </a:solidFill>
              </a:rPr>
              <a:t>banda de valência</a:t>
            </a:r>
            <a:r>
              <a:rPr lang="pt-BR" sz="2000">
                <a:solidFill>
                  <a:srgbClr val="000000"/>
                </a:solidFill>
              </a:rPr>
              <a:t>)</a:t>
            </a:r>
          </a:p>
          <a:p>
            <a:pPr eaLnBrk="1" hangingPunct="1">
              <a:buClr>
                <a:srgbClr val="F0AD00"/>
              </a:buClr>
              <a:buFont typeface="Wingdings 2" panose="05020102010507070707" pitchFamily="18" charset="2"/>
              <a:buChar char=""/>
            </a:pPr>
            <a:r>
              <a:rPr lang="pt-BR" sz="2000">
                <a:solidFill>
                  <a:srgbClr val="000000"/>
                </a:solidFill>
              </a:rPr>
              <a:t>A primeira banda </a:t>
            </a:r>
            <a:r>
              <a:rPr lang="pt-BR" sz="2000">
                <a:solidFill>
                  <a:srgbClr val="00B050"/>
                </a:solidFill>
              </a:rPr>
              <a:t>desocupada</a:t>
            </a:r>
            <a:r>
              <a:rPr lang="pt-BR" sz="2000">
                <a:solidFill>
                  <a:srgbClr val="000000"/>
                </a:solidFill>
              </a:rPr>
              <a:t> (</a:t>
            </a:r>
            <a:r>
              <a:rPr lang="pt-BR" sz="2000" b="1">
                <a:solidFill>
                  <a:srgbClr val="000000"/>
                </a:solidFill>
              </a:rPr>
              <a:t>banda de condução</a:t>
            </a:r>
            <a:r>
              <a:rPr lang="pt-BR" sz="2000">
                <a:solidFill>
                  <a:srgbClr val="000000"/>
                </a:solidFill>
              </a:rPr>
              <a:t>) está separada por uma energia E</a:t>
            </a:r>
            <a:r>
              <a:rPr lang="pt-BR" sz="2000" baseline="-25000">
                <a:solidFill>
                  <a:srgbClr val="000000"/>
                </a:solidFill>
              </a:rPr>
              <a:t>g</a:t>
            </a:r>
            <a:r>
              <a:rPr lang="pt-BR" sz="2000">
                <a:solidFill>
                  <a:srgbClr val="000000"/>
                </a:solidFill>
              </a:rPr>
              <a:t> (</a:t>
            </a:r>
            <a:r>
              <a:rPr lang="pt-BR" sz="2000" i="1">
                <a:solidFill>
                  <a:srgbClr val="000000"/>
                </a:solidFill>
              </a:rPr>
              <a:t>band gap</a:t>
            </a:r>
            <a:r>
              <a:rPr lang="pt-BR" sz="2000">
                <a:solidFill>
                  <a:srgbClr val="000000"/>
                </a:solidFill>
              </a:rPr>
              <a:t>).</a:t>
            </a:r>
          </a:p>
          <a:p>
            <a:pPr eaLnBrk="1" hangingPunct="1">
              <a:buClr>
                <a:srgbClr val="F0AD00"/>
              </a:buClr>
            </a:pPr>
            <a:endParaRPr lang="pt-BR" sz="2000">
              <a:solidFill>
                <a:srgbClr val="000000"/>
              </a:solidFill>
            </a:endParaRPr>
          </a:p>
          <a:p>
            <a:pPr eaLnBrk="1" hangingPunct="1">
              <a:buClrTx/>
              <a:buFontTx/>
              <a:buNone/>
            </a:pPr>
            <a:endParaRPr lang="pt-BR" sz="2000">
              <a:solidFill>
                <a:srgbClr val="000000"/>
              </a:solidFill>
            </a:endParaRPr>
          </a:p>
          <a:p>
            <a:pPr eaLnBrk="1" hangingPunct="1">
              <a:buClrTx/>
              <a:buFontTx/>
              <a:buNone/>
            </a:pPr>
            <a:endParaRPr lang="pt-BR" sz="2000">
              <a:solidFill>
                <a:srgbClr val="000000"/>
              </a:solidFill>
            </a:endParaRPr>
          </a:p>
        </p:txBody>
      </p:sp>
      <p:sp>
        <p:nvSpPr>
          <p:cNvPr id="75" name="Rectangle 4"/>
          <p:cNvSpPr>
            <a:spLocks noChangeArrowheads="1"/>
          </p:cNvSpPr>
          <p:nvPr/>
        </p:nvSpPr>
        <p:spPr bwMode="auto">
          <a:xfrm>
            <a:off x="3276600" y="3357563"/>
            <a:ext cx="2808288" cy="252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46800" rIns="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buClrTx/>
              <a:buFontTx/>
              <a:buNone/>
            </a:pPr>
            <a:r>
              <a:rPr lang="pt-BR" sz="1800" b="1">
                <a:solidFill>
                  <a:srgbClr val="FF0000"/>
                </a:solidFill>
              </a:rPr>
              <a:t>Diferença Fundamental: </a:t>
            </a:r>
          </a:p>
          <a:p>
            <a:pPr algn="just" eaLnBrk="1" hangingPunct="1">
              <a:buClrTx/>
              <a:buFontTx/>
              <a:buNone/>
            </a:pPr>
            <a:endParaRPr lang="pt-BR" sz="1800" b="1">
              <a:solidFill>
                <a:srgbClr val="FF0000"/>
              </a:solidFill>
            </a:endParaRPr>
          </a:p>
          <a:p>
            <a:pPr eaLnBrk="1" hangingPunct="1">
              <a:buClrTx/>
              <a:buFontTx/>
              <a:buNone/>
            </a:pPr>
            <a:r>
              <a:rPr lang="pt-BR" sz="1800" b="1">
                <a:solidFill>
                  <a:srgbClr val="FF0000"/>
                </a:solidFill>
              </a:rPr>
              <a:t>num semicondutor típico, E</a:t>
            </a:r>
            <a:r>
              <a:rPr lang="pt-BR" sz="1800" b="1" baseline="-25000">
                <a:solidFill>
                  <a:srgbClr val="FF0000"/>
                </a:solidFill>
              </a:rPr>
              <a:t>g</a:t>
            </a:r>
            <a:r>
              <a:rPr lang="pt-BR" sz="1800" b="1">
                <a:solidFill>
                  <a:srgbClr val="FF0000"/>
                </a:solidFill>
              </a:rPr>
              <a:t> </a:t>
            </a:r>
            <a:r>
              <a:rPr lang="pt-BR" sz="2000" b="1">
                <a:solidFill>
                  <a:srgbClr val="FF0000"/>
                </a:solidFill>
              </a:rPr>
              <a:t>≲</a:t>
            </a:r>
            <a:r>
              <a:rPr lang="pt-BR" sz="1800" b="1">
                <a:solidFill>
                  <a:srgbClr val="FF0000"/>
                </a:solidFill>
              </a:rPr>
              <a:t> 2eV, bem menor que num isolante (onde E</a:t>
            </a:r>
            <a:r>
              <a:rPr lang="pt-BR" sz="1800" b="1" baseline="-25000">
                <a:solidFill>
                  <a:srgbClr val="FF0000"/>
                </a:solidFill>
              </a:rPr>
              <a:t>g</a:t>
            </a:r>
            <a:r>
              <a:rPr lang="pt-BR" sz="1800" b="1">
                <a:solidFill>
                  <a:srgbClr val="FF0000"/>
                </a:solidFill>
              </a:rPr>
              <a:t> vale alguns</a:t>
            </a:r>
            <a:r>
              <a:rPr lang="pt-BR" sz="1600" b="1">
                <a:solidFill>
                  <a:srgbClr val="FF0000"/>
                </a:solidFill>
              </a:rPr>
              <a:t> eV )</a:t>
            </a:r>
          </a:p>
          <a:p>
            <a:pPr eaLnBrk="1" hangingPunct="1">
              <a:buClrTx/>
              <a:buFontTx/>
              <a:buNone/>
            </a:pPr>
            <a:endParaRPr lang="pt-BR" sz="1600" b="1">
              <a:solidFill>
                <a:srgbClr val="FF0000"/>
              </a:solidFill>
            </a:endParaRPr>
          </a:p>
          <a:p>
            <a:pPr eaLnBrk="1" hangingPunct="1">
              <a:buClrTx/>
              <a:buFontTx/>
              <a:buNone/>
            </a:pPr>
            <a:r>
              <a:rPr lang="pt-BR" sz="1600" b="1">
                <a:solidFill>
                  <a:srgbClr val="FF0000"/>
                </a:solidFill>
              </a:rPr>
              <a:t>Parece pouco, mas isso faz uma diferença colossal!</a:t>
            </a:r>
          </a:p>
        </p:txBody>
      </p:sp>
    </p:spTree>
    <p:extLst>
      <p:ext uri="{BB962C8B-B14F-4D97-AF65-F5344CB8AC3E}">
        <p14:creationId xmlns:p14="http://schemas.microsoft.com/office/powerpoint/2010/main" val="278889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2000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0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3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Semicondutores</a:t>
            </a:r>
            <a:endParaRPr lang="en-US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28600" y="1447800"/>
            <a:ext cx="8382000" cy="462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>
                <a:solidFill>
                  <a:srgbClr val="000000"/>
                </a:solidFill>
              </a:rPr>
              <a:t>Para T &gt; 0:</a:t>
            </a: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>
                <a:solidFill>
                  <a:srgbClr val="000000"/>
                </a:solidFill>
              </a:rPr>
              <a:t>A probabilidade que um elétron, por agitação térmica, passe para um estado da banda de condução não é desprezível no caso do semicondutor.</a:t>
            </a: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>
                <a:solidFill>
                  <a:srgbClr val="000000"/>
                </a:solidFill>
              </a:rPr>
              <a:t>Condução por </a:t>
            </a:r>
            <a:r>
              <a:rPr lang="pt-BR" sz="2000" b="1">
                <a:solidFill>
                  <a:srgbClr val="000000"/>
                </a:solidFill>
              </a:rPr>
              <a:t>elétrons</a:t>
            </a:r>
            <a:r>
              <a:rPr lang="pt-BR" sz="2000">
                <a:solidFill>
                  <a:srgbClr val="000000"/>
                </a:solidFill>
              </a:rPr>
              <a:t> e </a:t>
            </a:r>
            <a:r>
              <a:rPr lang="pt-BR" sz="2000" b="1">
                <a:solidFill>
                  <a:srgbClr val="000000"/>
                </a:solidFill>
              </a:rPr>
              <a:t>buracos</a:t>
            </a:r>
            <a:r>
              <a:rPr lang="pt-BR" sz="2000">
                <a:solidFill>
                  <a:srgbClr val="000000"/>
                </a:solidFill>
              </a:rPr>
              <a:t>!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136900"/>
            <a:ext cx="3810000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529263"/>
            <a:ext cx="6875463" cy="1252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581400"/>
            <a:ext cx="32004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7019925" y="3500438"/>
            <a:ext cx="1368425" cy="1296987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33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Propriedades</a:t>
            </a:r>
            <a:r>
              <a:rPr lang="en-US" dirty="0"/>
              <a:t> </a:t>
            </a:r>
            <a:r>
              <a:rPr lang="en-US" dirty="0" err="1"/>
              <a:t>Elétricas</a:t>
            </a:r>
            <a:r>
              <a:rPr lang="en-US" dirty="0"/>
              <a:t> de </a:t>
            </a:r>
            <a:r>
              <a:rPr lang="en-US" dirty="0" err="1"/>
              <a:t>Sólidos</a:t>
            </a:r>
            <a:endParaRPr lang="en-US" dirty="0"/>
          </a:p>
        </p:txBody>
      </p:sp>
      <p:graphicFrame>
        <p:nvGraphicFramePr>
          <p:cNvPr id="3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330538"/>
              </p:ext>
            </p:extLst>
          </p:nvPr>
        </p:nvGraphicFramePr>
        <p:xfrm>
          <a:off x="412750" y="3211512"/>
          <a:ext cx="8231188" cy="2884488"/>
        </p:xfrm>
        <a:graphic>
          <a:graphicData uri="http://schemas.openxmlformats.org/drawingml/2006/table">
            <a:tbl>
              <a:tblPr/>
              <a:tblGrid>
                <a:gridCol w="2098675"/>
                <a:gridCol w="1295400"/>
                <a:gridCol w="2520950"/>
                <a:gridCol w="2316163"/>
              </a:tblGrid>
              <a:tr h="371475"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pt-B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PGothic" panose="020B0600070205080204" pitchFamily="34" charset="-128"/>
                      </a:endParaRP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AD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Metal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AD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Semicondutor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AD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Isolante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AD00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Exemplo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FE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Cobre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FE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Silício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FE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Diamante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FE3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Resistividade </a:t>
                      </a: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ρ</a:t>
                      </a:r>
                      <a:endParaRPr kumimoji="0" 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PGothic" panose="020B0600070205080204" pitchFamily="34" charset="-128"/>
                      </a:endParaRP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~ 10</a:t>
                      </a:r>
                      <a:r>
                        <a:rPr kumimoji="0" lang="pt-B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-8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anose="05050102010706020507" pitchFamily="18" charset="2"/>
                          <a:ea typeface="MS PGothic" panose="020B0600070205080204" pitchFamily="34" charset="-128"/>
                        </a:rPr>
                        <a:t>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.m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~ 10</a:t>
                      </a:r>
                      <a:r>
                        <a:rPr kumimoji="0" lang="pt-B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3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anose="05050102010706020507" pitchFamily="18" charset="2"/>
                          <a:ea typeface="MS PGothic" panose="020B0600070205080204" pitchFamily="34" charset="-128"/>
                        </a:rPr>
                        <a:t>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.m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~ 10</a:t>
                      </a:r>
                      <a:r>
                        <a:rPr kumimoji="0" lang="pt-B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16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anose="05050102010706020507" pitchFamily="18" charset="2"/>
                          <a:ea typeface="MS PGothic" panose="020B0600070205080204" pitchFamily="34" charset="-128"/>
                        </a:rPr>
                        <a:t>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.m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Band gap</a:t>
                      </a:r>
                      <a:r>
                        <a:rPr kumimoji="0" lang="el-GR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Ε</a:t>
                      </a:r>
                      <a:r>
                        <a:rPr kumimoji="0" lang="el-GR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g</a:t>
                      </a:r>
                      <a:endParaRPr kumimoji="0" lang="pt-BR" sz="1600" b="0" i="1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PGothic" panose="020B0600070205080204" pitchFamily="34" charset="-128"/>
                      </a:endParaRP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n/a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pequeno (E</a:t>
                      </a:r>
                      <a:r>
                        <a:rPr kumimoji="0" lang="pt-BR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g 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~ 0 – 2 eV)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grande (E</a:t>
                      </a:r>
                      <a:r>
                        <a:rPr kumimoji="0" lang="pt-BR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g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pt-B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≳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2 eV)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  <a:tr h="823913"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Coeficiente de temperatura da resistividade </a:t>
                      </a: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α</a:t>
                      </a:r>
                      <a:endParaRPr kumimoji="0" 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positivo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negativo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desprezível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</a:tr>
              <a:tr h="581025"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Concentração de portadores </a:t>
                      </a:r>
                      <a:r>
                        <a:rPr kumimoji="0" lang="el-GR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n</a:t>
                      </a:r>
                      <a:endParaRPr kumimoji="0" lang="pt-BR" sz="16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PGothic" panose="020B0600070205080204" pitchFamily="34" charset="-128"/>
                      </a:endParaRP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~ 10</a:t>
                      </a:r>
                      <a:r>
                        <a:rPr kumimoji="0" lang="pt-B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26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m</a:t>
                      </a:r>
                      <a:r>
                        <a:rPr kumimoji="0" lang="pt-B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-3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~ 10</a:t>
                      </a:r>
                      <a:r>
                        <a:rPr kumimoji="0" lang="pt-B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15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m</a:t>
                      </a:r>
                      <a:r>
                        <a:rPr kumimoji="0" lang="pt-B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-3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desprezível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</a:tbl>
          </a:graphicData>
        </a:graphic>
      </p:graphicFrame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81000" y="1684338"/>
            <a:ext cx="8280400" cy="143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 marL="893763" indent="-319088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marL="117475" indent="0" algn="ctr">
              <a:buClr>
                <a:srgbClr val="F0AD00"/>
              </a:buClr>
              <a:buSzPct val="80000"/>
              <a:buFont typeface="Times New Roman" charset="0"/>
              <a:buNone/>
              <a:defRPr/>
            </a:pPr>
            <a:r>
              <a:rPr lang="pt-BR" sz="2400" dirty="0" smtClean="0"/>
              <a:t>Comparando novamente as propriedades de </a:t>
            </a:r>
            <a:br>
              <a:rPr lang="pt-BR" sz="2400" dirty="0" smtClean="0"/>
            </a:br>
            <a:r>
              <a:rPr lang="pt-BR" sz="2400" b="1" dirty="0" smtClean="0">
                <a:solidFill>
                  <a:srgbClr val="FF0000"/>
                </a:solidFill>
              </a:rPr>
              <a:t>Metais</a:t>
            </a:r>
            <a:r>
              <a:rPr lang="pt-BR" sz="2400" dirty="0" smtClean="0"/>
              <a:t>, </a:t>
            </a:r>
            <a:r>
              <a:rPr lang="pt-BR" sz="2400" b="1" dirty="0" smtClean="0">
                <a:solidFill>
                  <a:srgbClr val="FF0000"/>
                </a:solidFill>
              </a:rPr>
              <a:t>isolantes</a:t>
            </a:r>
            <a:r>
              <a:rPr lang="pt-BR" sz="2400" dirty="0" smtClean="0"/>
              <a:t>, e </a:t>
            </a:r>
            <a:r>
              <a:rPr lang="pt-BR" sz="2400" b="1" dirty="0" smtClean="0">
                <a:solidFill>
                  <a:srgbClr val="FF0000"/>
                </a:solidFill>
              </a:rPr>
              <a:t>semicondutores</a:t>
            </a:r>
          </a:p>
          <a:p>
            <a:pPr algn="just">
              <a:buClr>
                <a:srgbClr val="F0AD00"/>
              </a:buClr>
              <a:buSzPct val="80000"/>
              <a:buFont typeface="Wingdings 2" charset="0"/>
              <a:buNone/>
              <a:defRPr/>
            </a:pPr>
            <a:endParaRPr lang="pt-BR" sz="2400" dirty="0" smtClean="0"/>
          </a:p>
          <a:p>
            <a:pPr algn="just">
              <a:buClr>
                <a:srgbClr val="F0AD00"/>
              </a:buClr>
              <a:buSzPct val="80000"/>
              <a:buFont typeface="Wingdings 2" charset="0"/>
              <a:buNone/>
              <a:defRPr/>
            </a:pPr>
            <a:endParaRPr lang="pt-BR" sz="2400" dirty="0" smtClean="0"/>
          </a:p>
        </p:txBody>
      </p:sp>
    </p:spTree>
    <p:extLst>
      <p:ext uri="{BB962C8B-B14F-4D97-AF65-F5344CB8AC3E}">
        <p14:creationId xmlns:p14="http://schemas.microsoft.com/office/powerpoint/2010/main" val="396187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Propriedades</a:t>
            </a:r>
            <a:r>
              <a:rPr lang="en-US" dirty="0"/>
              <a:t> </a:t>
            </a:r>
            <a:r>
              <a:rPr lang="en-US" dirty="0" err="1"/>
              <a:t>Elétricas</a:t>
            </a:r>
            <a:r>
              <a:rPr lang="en-US" dirty="0"/>
              <a:t> de </a:t>
            </a:r>
            <a:r>
              <a:rPr lang="en-US" dirty="0" err="1"/>
              <a:t>Sólidos</a:t>
            </a:r>
            <a:endParaRPr lang="en-US" dirty="0"/>
          </a:p>
        </p:txBody>
      </p:sp>
      <p:graphicFrame>
        <p:nvGraphicFramePr>
          <p:cNvPr id="3" name="Group 2"/>
          <p:cNvGraphicFramePr>
            <a:graphicFrameLocks noGrp="1"/>
          </p:cNvGraphicFramePr>
          <p:nvPr/>
        </p:nvGraphicFramePr>
        <p:xfrm>
          <a:off x="412750" y="3211512"/>
          <a:ext cx="8231188" cy="2884488"/>
        </p:xfrm>
        <a:graphic>
          <a:graphicData uri="http://schemas.openxmlformats.org/drawingml/2006/table">
            <a:tbl>
              <a:tblPr/>
              <a:tblGrid>
                <a:gridCol w="2098675"/>
                <a:gridCol w="1295400"/>
                <a:gridCol w="2520950"/>
                <a:gridCol w="2316163"/>
              </a:tblGrid>
              <a:tr h="371475"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pt-B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PGothic" panose="020B0600070205080204" pitchFamily="34" charset="-128"/>
                      </a:endParaRP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AD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Metal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AD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Semicondutor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AD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Isolante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AD00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Exemplo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FE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Cobre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FE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Silício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FE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Diamante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FE3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Resistividade </a:t>
                      </a: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ρ</a:t>
                      </a:r>
                      <a:endParaRPr kumimoji="0" 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PGothic" panose="020B0600070205080204" pitchFamily="34" charset="-128"/>
                      </a:endParaRP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~ 10</a:t>
                      </a:r>
                      <a:r>
                        <a:rPr kumimoji="0" lang="pt-B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-8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anose="05050102010706020507" pitchFamily="18" charset="2"/>
                          <a:ea typeface="MS PGothic" panose="020B0600070205080204" pitchFamily="34" charset="-128"/>
                        </a:rPr>
                        <a:t>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.m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~ 10</a:t>
                      </a:r>
                      <a:r>
                        <a:rPr kumimoji="0" lang="pt-B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3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anose="05050102010706020507" pitchFamily="18" charset="2"/>
                          <a:ea typeface="MS PGothic" panose="020B0600070205080204" pitchFamily="34" charset="-128"/>
                        </a:rPr>
                        <a:t>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.m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~ 10</a:t>
                      </a:r>
                      <a:r>
                        <a:rPr kumimoji="0" lang="pt-B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16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anose="05050102010706020507" pitchFamily="18" charset="2"/>
                          <a:ea typeface="MS PGothic" panose="020B0600070205080204" pitchFamily="34" charset="-128"/>
                        </a:rPr>
                        <a:t>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.m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Band gap</a:t>
                      </a:r>
                      <a:r>
                        <a:rPr kumimoji="0" lang="el-GR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Ε</a:t>
                      </a:r>
                      <a:r>
                        <a:rPr kumimoji="0" lang="el-GR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g</a:t>
                      </a:r>
                      <a:endParaRPr kumimoji="0" lang="pt-BR" sz="1600" b="0" i="1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PGothic" panose="020B0600070205080204" pitchFamily="34" charset="-128"/>
                      </a:endParaRP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n/a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pequeno (E</a:t>
                      </a:r>
                      <a:r>
                        <a:rPr kumimoji="0" lang="pt-BR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g 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~ 0 – 2 eV)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grande (E</a:t>
                      </a:r>
                      <a:r>
                        <a:rPr kumimoji="0" lang="pt-BR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g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pt-B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≳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2 eV)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  <a:tr h="823913"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Coeficiente de temperatura da resistividade </a:t>
                      </a: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α</a:t>
                      </a:r>
                      <a:endParaRPr kumimoji="0" 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positivo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negativo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desprezível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</a:tr>
              <a:tr h="581025"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Concentração de portadores </a:t>
                      </a:r>
                      <a:r>
                        <a:rPr kumimoji="0" lang="el-GR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n</a:t>
                      </a:r>
                      <a:endParaRPr kumimoji="0" lang="pt-BR" sz="16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PGothic" panose="020B0600070205080204" pitchFamily="34" charset="-128"/>
                      </a:endParaRP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~ 10</a:t>
                      </a:r>
                      <a:r>
                        <a:rPr kumimoji="0" lang="pt-B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26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m</a:t>
                      </a:r>
                      <a:r>
                        <a:rPr kumimoji="0" lang="pt-B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-3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~ 10</a:t>
                      </a:r>
                      <a:r>
                        <a:rPr kumimoji="0" lang="pt-B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15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m</a:t>
                      </a:r>
                      <a:r>
                        <a:rPr kumimoji="0" lang="pt-B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-3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desprezível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</a:tbl>
          </a:graphicData>
        </a:graphic>
      </p:graphicFrame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81000" y="1684338"/>
            <a:ext cx="8280400" cy="143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 marL="893763" indent="-319088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marL="117475" indent="0" algn="ctr">
              <a:buClr>
                <a:srgbClr val="F0AD00"/>
              </a:buClr>
              <a:buSzPct val="80000"/>
              <a:buFont typeface="Times New Roman" charset="0"/>
              <a:buNone/>
              <a:defRPr/>
            </a:pPr>
            <a:r>
              <a:rPr lang="pt-BR" sz="2400" dirty="0" smtClean="0"/>
              <a:t>Comparando novamente as propriedades de </a:t>
            </a:r>
            <a:br>
              <a:rPr lang="pt-BR" sz="2400" dirty="0" smtClean="0"/>
            </a:br>
            <a:r>
              <a:rPr lang="pt-BR" sz="2400" b="1" dirty="0" smtClean="0">
                <a:solidFill>
                  <a:srgbClr val="FF0000"/>
                </a:solidFill>
              </a:rPr>
              <a:t>Metais</a:t>
            </a:r>
            <a:r>
              <a:rPr lang="pt-BR" sz="2400" dirty="0" smtClean="0"/>
              <a:t>, </a:t>
            </a:r>
            <a:r>
              <a:rPr lang="pt-BR" sz="2400" b="1" dirty="0" smtClean="0">
                <a:solidFill>
                  <a:srgbClr val="FF0000"/>
                </a:solidFill>
              </a:rPr>
              <a:t>isolantes</a:t>
            </a:r>
            <a:r>
              <a:rPr lang="pt-BR" sz="2400" dirty="0" smtClean="0"/>
              <a:t>, e </a:t>
            </a:r>
            <a:r>
              <a:rPr lang="pt-BR" sz="2400" b="1" dirty="0" smtClean="0">
                <a:solidFill>
                  <a:srgbClr val="FF0000"/>
                </a:solidFill>
              </a:rPr>
              <a:t>semicondutores</a:t>
            </a:r>
          </a:p>
          <a:p>
            <a:pPr algn="just">
              <a:buClr>
                <a:srgbClr val="F0AD00"/>
              </a:buClr>
              <a:buSzPct val="80000"/>
              <a:buFont typeface="Wingdings 2" charset="0"/>
              <a:buNone/>
              <a:defRPr/>
            </a:pPr>
            <a:endParaRPr lang="pt-BR" sz="2400" dirty="0" smtClean="0"/>
          </a:p>
          <a:p>
            <a:pPr algn="just">
              <a:buClr>
                <a:srgbClr val="F0AD00"/>
              </a:buClr>
              <a:buSzPct val="80000"/>
              <a:buFont typeface="Wingdings 2" charset="0"/>
              <a:buNone/>
              <a:defRPr/>
            </a:pPr>
            <a:endParaRPr lang="pt-BR" sz="2400" dirty="0" smtClean="0"/>
          </a:p>
        </p:txBody>
      </p:sp>
      <p:graphicFrame>
        <p:nvGraphicFramePr>
          <p:cNvPr id="5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1724587"/>
              </p:ext>
            </p:extLst>
          </p:nvPr>
        </p:nvGraphicFramePr>
        <p:xfrm>
          <a:off x="415796" y="3230476"/>
          <a:ext cx="8231188" cy="2884488"/>
        </p:xfrm>
        <a:graphic>
          <a:graphicData uri="http://schemas.openxmlformats.org/drawingml/2006/table">
            <a:tbl>
              <a:tblPr/>
              <a:tblGrid>
                <a:gridCol w="2098675"/>
                <a:gridCol w="1295400"/>
                <a:gridCol w="2520950"/>
                <a:gridCol w="2316163"/>
              </a:tblGrid>
              <a:tr h="371475"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PGothic" panose="020B0600070205080204" pitchFamily="34" charset="-128"/>
                      </a:endParaRP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AD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Metal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AD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Semicondutor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AD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Isolante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AD00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Exemplo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FE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Cobre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FE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Silício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FE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Diamante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FE3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Resistividade </a:t>
                      </a: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ρ</a:t>
                      </a:r>
                      <a:endParaRPr kumimoji="0" 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PGothic" panose="020B0600070205080204" pitchFamily="34" charset="-128"/>
                      </a:endParaRP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~ 10</a:t>
                      </a:r>
                      <a:r>
                        <a:rPr kumimoji="0" lang="pt-B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-8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anose="05050102010706020507" pitchFamily="18" charset="2"/>
                          <a:ea typeface="MS PGothic" panose="020B0600070205080204" pitchFamily="34" charset="-128"/>
                        </a:rPr>
                        <a:t>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.m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~ 10</a:t>
                      </a:r>
                      <a:r>
                        <a:rPr kumimoji="0" lang="pt-B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3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anose="05050102010706020507" pitchFamily="18" charset="2"/>
                          <a:ea typeface="MS PGothic" panose="020B0600070205080204" pitchFamily="34" charset="-128"/>
                        </a:rPr>
                        <a:t>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.m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~ 10</a:t>
                      </a:r>
                      <a:r>
                        <a:rPr kumimoji="0" lang="pt-B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16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anose="05050102010706020507" pitchFamily="18" charset="2"/>
                          <a:ea typeface="MS PGothic" panose="020B0600070205080204" pitchFamily="34" charset="-128"/>
                        </a:rPr>
                        <a:t>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.m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Band gap</a:t>
                      </a:r>
                      <a:r>
                        <a:rPr kumimoji="0" lang="el-GR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Ε</a:t>
                      </a:r>
                      <a:r>
                        <a:rPr kumimoji="0" lang="el-GR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g</a:t>
                      </a:r>
                      <a:endParaRPr kumimoji="0" lang="pt-BR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anose="020B0600070205080204" pitchFamily="34" charset="-128"/>
                      </a:endParaRP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n/a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pequeno (E</a:t>
                      </a:r>
                      <a:r>
                        <a:rPr kumimoji="0" lang="pt-BR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g 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~ 0 – 2 eV)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grande (E</a:t>
                      </a:r>
                      <a:r>
                        <a:rPr kumimoji="0" lang="pt-BR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g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</a:t>
                      </a:r>
                      <a:r>
                        <a:rPr kumimoji="0" lang="pt-B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≳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2 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eV)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  <a:tr h="823913"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Coeficiente de temperatura da resistividade </a:t>
                      </a: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α</a:t>
                      </a:r>
                      <a:endParaRPr kumimoji="0" 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positivo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negativo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desprezível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</a:tr>
              <a:tr h="581025"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Concentração de portadores </a:t>
                      </a:r>
                      <a:r>
                        <a:rPr kumimoji="0" lang="el-GR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n</a:t>
                      </a:r>
                      <a:endParaRPr kumimoji="0" lang="pt-BR" sz="16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PGothic" panose="020B0600070205080204" pitchFamily="34" charset="-128"/>
                      </a:endParaRP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~ 10</a:t>
                      </a:r>
                      <a:r>
                        <a:rPr kumimoji="0" lang="pt-B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26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m</a:t>
                      </a:r>
                      <a:r>
                        <a:rPr kumimoji="0" lang="pt-B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-3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~ 10</a:t>
                      </a:r>
                      <a:r>
                        <a:rPr kumimoji="0" lang="pt-B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15</a:t>
                      </a: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 m</a:t>
                      </a:r>
                      <a:r>
                        <a:rPr kumimoji="0" lang="pt-B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-3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desprezível</a:t>
                      </a:r>
                    </a:p>
                  </a:txBody>
                  <a:tcPr marL="90000" marR="90000" marT="60912" marB="4680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</a:tbl>
          </a:graphicData>
        </a:graphic>
      </p:graphicFrame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120260" y="6114964"/>
            <a:ext cx="75596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 dirty="0" err="1">
                <a:solidFill>
                  <a:srgbClr val="000000"/>
                </a:solidFill>
              </a:rPr>
              <a:t>Num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semicondutor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i="1" dirty="0">
                <a:solidFill>
                  <a:srgbClr val="000000"/>
                </a:solidFill>
              </a:rPr>
              <a:t>o </a:t>
            </a:r>
            <a:r>
              <a:rPr lang="en-US" sz="2000" i="1" dirty="0" err="1">
                <a:solidFill>
                  <a:srgbClr val="000000"/>
                </a:solidFill>
              </a:rPr>
              <a:t>número</a:t>
            </a:r>
            <a:r>
              <a:rPr lang="en-US" sz="2000" i="1" dirty="0">
                <a:solidFill>
                  <a:srgbClr val="000000"/>
                </a:solidFill>
              </a:rPr>
              <a:t> de </a:t>
            </a:r>
            <a:r>
              <a:rPr lang="en-US" sz="2000" i="1" dirty="0" err="1">
                <a:solidFill>
                  <a:srgbClr val="000000"/>
                </a:solidFill>
              </a:rPr>
              <a:t>portadores</a:t>
            </a:r>
            <a:r>
              <a:rPr lang="en-US" sz="2000" i="1" dirty="0">
                <a:solidFill>
                  <a:srgbClr val="000000"/>
                </a:solidFill>
              </a:rPr>
              <a:t> </a:t>
            </a:r>
            <a:r>
              <a:rPr lang="en-US" sz="2000" b="1" i="1" dirty="0">
                <a:solidFill>
                  <a:srgbClr val="FF0000"/>
                </a:solidFill>
              </a:rPr>
              <a:t>n </a:t>
            </a:r>
            <a:r>
              <a:rPr lang="en-US" sz="2000" b="1" i="1" dirty="0" err="1">
                <a:solidFill>
                  <a:srgbClr val="FF0000"/>
                </a:solidFill>
              </a:rPr>
              <a:t>aumenta</a:t>
            </a:r>
            <a:r>
              <a:rPr lang="en-US" sz="2000" b="1" i="1" dirty="0">
                <a:solidFill>
                  <a:srgbClr val="FF0000"/>
                </a:solidFill>
              </a:rPr>
              <a:t> com T, </a:t>
            </a:r>
            <a:r>
              <a:rPr lang="el-GR" sz="2000" dirty="0">
                <a:solidFill>
                  <a:srgbClr val="FF0000"/>
                </a:solidFill>
              </a:rPr>
              <a:t> portanto </a:t>
            </a:r>
            <a:r>
              <a:rPr lang="el-GR" sz="2000" b="1" dirty="0">
                <a:solidFill>
                  <a:srgbClr val="FF0000"/>
                </a:solidFill>
              </a:rPr>
              <a:t>a resistividade diminui com T: α &lt; 0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67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Semicondutores</a:t>
            </a:r>
            <a:r>
              <a:rPr lang="en-US" dirty="0" smtClean="0"/>
              <a:t> </a:t>
            </a:r>
            <a:r>
              <a:rPr lang="en-US" dirty="0" err="1" smtClean="0"/>
              <a:t>Dopados</a:t>
            </a:r>
            <a:endParaRPr lang="en-US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09600" y="1550988"/>
            <a:ext cx="8066087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117475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buClr>
                <a:srgbClr val="F0AD00"/>
              </a:buClr>
              <a:buSzPct val="80000"/>
            </a:pPr>
            <a:r>
              <a:rPr lang="pt-BR" sz="2000" dirty="0">
                <a:solidFill>
                  <a:srgbClr val="000000"/>
                </a:solidFill>
              </a:rPr>
              <a:t>As propriedades (e portanto aplicações) dos semicondutores podem ser radicalmente alteradas </a:t>
            </a:r>
            <a:r>
              <a:rPr lang="pt-BR" sz="2000" b="1" dirty="0">
                <a:solidFill>
                  <a:srgbClr val="000000"/>
                </a:solidFill>
              </a:rPr>
              <a:t>dopando-os</a:t>
            </a:r>
            <a:r>
              <a:rPr lang="pt-BR" sz="2000" dirty="0">
                <a:solidFill>
                  <a:srgbClr val="000000"/>
                </a:solidFill>
              </a:rPr>
              <a:t> com impurezas (i.e., misturando ao sólido semicondutor alguns átomos diferentes)</a:t>
            </a:r>
          </a:p>
          <a:p>
            <a:pPr algn="just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1600" dirty="0">
              <a:solidFill>
                <a:srgbClr val="000000"/>
              </a:solidFill>
            </a:endParaRPr>
          </a:p>
          <a:p>
            <a:pPr algn="just" eaLnBrk="1" hangingPunct="1">
              <a:buClr>
                <a:srgbClr val="F0AD00"/>
              </a:buClr>
              <a:buSzPct val="80000"/>
            </a:pPr>
            <a:r>
              <a:rPr lang="pt-BR" sz="2000" dirty="0">
                <a:solidFill>
                  <a:srgbClr val="000000"/>
                </a:solidFill>
              </a:rPr>
              <a:t>Exemplo: silício dopado (apenas 1 impureza para cada ~10</a:t>
            </a:r>
            <a:r>
              <a:rPr lang="pt-BR" sz="2000" baseline="30000" dirty="0">
                <a:solidFill>
                  <a:srgbClr val="000000"/>
                </a:solidFill>
              </a:rPr>
              <a:t>7</a:t>
            </a:r>
            <a:r>
              <a:rPr lang="pt-BR" sz="2000" dirty="0">
                <a:solidFill>
                  <a:srgbClr val="000000"/>
                </a:solidFill>
              </a:rPr>
              <a:t> átomos de silício já faz enorme diferença!)</a:t>
            </a:r>
            <a:endParaRPr lang="pt-BR" sz="1600" dirty="0">
              <a:solidFill>
                <a:srgbClr val="000000"/>
              </a:solidFill>
            </a:endParaRP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" t="21875" r="63281" b="37500"/>
          <a:stretch>
            <a:fillRect/>
          </a:stretch>
        </p:blipFill>
        <p:spPr bwMode="auto">
          <a:xfrm>
            <a:off x="2409825" y="3681413"/>
            <a:ext cx="34290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Oval 11"/>
          <p:cNvSpPr>
            <a:spLocks noChangeArrowheads="1"/>
          </p:cNvSpPr>
          <p:nvPr/>
        </p:nvSpPr>
        <p:spPr bwMode="auto">
          <a:xfrm>
            <a:off x="3775075" y="5126038"/>
            <a:ext cx="304800" cy="304800"/>
          </a:xfrm>
          <a:prstGeom prst="ellipse">
            <a:avLst/>
          </a:prstGeom>
          <a:gradFill rotWithShape="0">
            <a:gsLst>
              <a:gs pos="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6" name="Line 12"/>
          <p:cNvSpPr>
            <a:spLocks noChangeShapeType="1"/>
          </p:cNvSpPr>
          <p:nvPr/>
        </p:nvSpPr>
        <p:spPr bwMode="auto">
          <a:xfrm flipH="1">
            <a:off x="4162425" y="4519613"/>
            <a:ext cx="2286000" cy="6858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Times New Roman" charset="0"/>
              <a:buNone/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6432550" y="4256088"/>
            <a:ext cx="1147762" cy="3683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Times New Roman" charset="0"/>
              <a:buNone/>
              <a:defRPr/>
            </a:pPr>
            <a:r>
              <a:rPr lang="pt-BR">
                <a:solidFill>
                  <a:srgbClr val="000000"/>
                </a:solidFill>
                <a:latin typeface="Arial" charset="0"/>
                <a:ea typeface="ＭＳ Ｐゴシック" charset="0"/>
              </a:rPr>
              <a:t>dopagem</a:t>
            </a: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1912165" y="3681413"/>
            <a:ext cx="45878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Times New Roman" charset="0"/>
              <a:buNone/>
              <a:defRPr/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Si</a:t>
            </a:r>
            <a:endParaRPr lang="pt-BR" sz="2400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30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Dopagens</a:t>
            </a:r>
            <a:r>
              <a:rPr lang="en-US" dirty="0" smtClean="0"/>
              <a:t>: </a:t>
            </a:r>
            <a:r>
              <a:rPr lang="en-US" i="1" dirty="0" smtClean="0"/>
              <a:t>n</a:t>
            </a:r>
            <a:r>
              <a:rPr lang="en-US" dirty="0" smtClean="0"/>
              <a:t> e </a:t>
            </a:r>
            <a:r>
              <a:rPr lang="en-US" i="1" dirty="0" smtClean="0"/>
              <a:t>p</a:t>
            </a:r>
            <a:endParaRPr lang="en-US" dirty="0"/>
          </a:p>
        </p:txBody>
      </p: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152400" y="1782763"/>
            <a:ext cx="8828088" cy="3822700"/>
            <a:chOff x="298330" y="1988840"/>
            <a:chExt cx="8827826" cy="3823320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670" b="10559"/>
            <a:stretch/>
          </p:blipFill>
          <p:spPr bwMode="auto">
            <a:xfrm>
              <a:off x="395165" y="3068515"/>
              <a:ext cx="2819316" cy="2743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 xmlns:r="http://schemas.openxmlformats.org/officeDocument/2006/relationships"/>
                    <a:srcRect r="50670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6" name="TextBox 2"/>
            <p:cNvSpPr txBox="1">
              <a:spLocks noChangeArrowheads="1"/>
            </p:cNvSpPr>
            <p:nvPr/>
          </p:nvSpPr>
          <p:spPr bwMode="auto">
            <a:xfrm>
              <a:off x="298330" y="1988840"/>
              <a:ext cx="2891407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en-US" b="1">
                  <a:solidFill>
                    <a:srgbClr val="0000FF"/>
                  </a:solidFill>
                </a:rPr>
                <a:t>Tipo </a:t>
              </a:r>
              <a:r>
                <a:rPr lang="en-US" b="1" i="1">
                  <a:solidFill>
                    <a:srgbClr val="0000FF"/>
                  </a:solidFill>
                </a:rPr>
                <a:t>n: </a:t>
              </a:r>
              <a:r>
                <a:rPr lang="en-US" b="1">
                  <a:solidFill>
                    <a:schemeClr val="tx1"/>
                  </a:solidFill>
                </a:rPr>
                <a:t>impureza tem um elétron de valência </a:t>
              </a:r>
              <a:r>
                <a:rPr lang="en-US" b="1">
                  <a:solidFill>
                    <a:srgbClr val="0000FF"/>
                  </a:solidFill>
                </a:rPr>
                <a:t>a mais </a:t>
              </a:r>
              <a:r>
                <a:rPr lang="en-US" b="1">
                  <a:solidFill>
                    <a:schemeClr val="tx1"/>
                  </a:solidFill>
                </a:rPr>
                <a:t>que a matriz de Si</a:t>
              </a:r>
              <a:endParaRPr lang="en-US" b="1">
                <a:solidFill>
                  <a:srgbClr val="0000FF"/>
                </a:solidFill>
              </a:endParaRPr>
            </a:p>
          </p:txBody>
        </p:sp>
        <p:sp>
          <p:nvSpPr>
            <p:cNvPr id="7" name="TextBox 22"/>
            <p:cNvSpPr txBox="1">
              <a:spLocks noChangeArrowheads="1"/>
            </p:cNvSpPr>
            <p:nvPr/>
          </p:nvSpPr>
          <p:spPr bwMode="auto">
            <a:xfrm>
              <a:off x="6249041" y="2852778"/>
              <a:ext cx="265487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000000"/>
                  </a:solidFill>
                </a:rPr>
                <a:t>Exemplo:</a:t>
              </a:r>
            </a:p>
            <a:p>
              <a:pPr eaLnBrk="1" hangingPunct="1"/>
              <a:endParaRPr lang="en-US" sz="1800">
                <a:solidFill>
                  <a:srgbClr val="000000"/>
                </a:solidFill>
              </a:endParaRPr>
            </a:p>
            <a:p>
              <a:pPr marL="0" lvl="1" indent="0" eaLnBrk="1" hangingPunct="1"/>
              <a:r>
                <a:rPr lang="en-US" sz="1800">
                  <a:solidFill>
                    <a:srgbClr val="000000"/>
                  </a:solidFill>
                </a:rPr>
                <a:t>Silício</a:t>
              </a:r>
              <a:r>
                <a:rPr lang="en-US" sz="1800">
                  <a:solidFill>
                    <a:schemeClr val="tx1"/>
                  </a:solidFill>
                </a:rPr>
                <a:t>: </a:t>
              </a:r>
              <a:r>
                <a:rPr lang="pt-BR" sz="1600">
                  <a:solidFill>
                    <a:schemeClr val="tx1"/>
                  </a:solidFill>
                </a:rPr>
                <a:t>1s</a:t>
              </a:r>
              <a:r>
                <a:rPr lang="pt-BR" sz="1600" baseline="30000">
                  <a:solidFill>
                    <a:schemeClr val="tx1"/>
                  </a:solidFill>
                </a:rPr>
                <a:t>2</a:t>
              </a:r>
              <a:r>
                <a:rPr lang="pt-BR" sz="1600">
                  <a:solidFill>
                    <a:schemeClr val="tx1"/>
                  </a:solidFill>
                </a:rPr>
                <a:t> 2s</a:t>
              </a:r>
              <a:r>
                <a:rPr lang="pt-BR" sz="1600" baseline="30000">
                  <a:solidFill>
                    <a:schemeClr val="tx1"/>
                  </a:solidFill>
                </a:rPr>
                <a:t>2</a:t>
              </a:r>
              <a:r>
                <a:rPr lang="pt-BR" sz="1600">
                  <a:solidFill>
                    <a:schemeClr val="tx1"/>
                  </a:solidFill>
                </a:rPr>
                <a:t> 2p</a:t>
              </a:r>
              <a:r>
                <a:rPr lang="pt-BR" sz="1600" baseline="30000">
                  <a:solidFill>
                    <a:schemeClr val="tx1"/>
                  </a:solidFill>
                </a:rPr>
                <a:t>6</a:t>
              </a:r>
              <a:r>
                <a:rPr lang="pt-BR" sz="1600">
                  <a:solidFill>
                    <a:schemeClr val="tx1"/>
                  </a:solidFill>
                </a:rPr>
                <a:t> 3s</a:t>
              </a:r>
              <a:r>
                <a:rPr lang="pt-BR" sz="1600" baseline="30000">
                  <a:solidFill>
                    <a:schemeClr val="tx1"/>
                  </a:solidFill>
                </a:rPr>
                <a:t>2</a:t>
              </a:r>
              <a:r>
                <a:rPr lang="pt-BR" sz="1600">
                  <a:solidFill>
                    <a:schemeClr val="tx1"/>
                  </a:solidFill>
                </a:rPr>
                <a:t> </a:t>
              </a:r>
              <a:r>
                <a:rPr lang="pt-BR" sz="1600" b="1">
                  <a:solidFill>
                    <a:schemeClr val="tx1"/>
                  </a:solidFill>
                </a:rPr>
                <a:t>3p</a:t>
              </a:r>
              <a:r>
                <a:rPr lang="pt-BR" sz="1600" b="1" baseline="3000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8" name="Rectangle 23"/>
            <p:cNvSpPr>
              <a:spLocks noChangeArrowheads="1"/>
            </p:cNvSpPr>
            <p:nvPr/>
          </p:nvSpPr>
          <p:spPr bwMode="auto">
            <a:xfrm>
              <a:off x="6228396" y="3946078"/>
              <a:ext cx="28977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lvl="1" indent="0" eaLnBrk="1" hangingPunct="1"/>
              <a:r>
                <a:rPr lang="en-US" sz="1800" b="1">
                  <a:solidFill>
                    <a:srgbClr val="0000FF"/>
                  </a:solidFill>
                </a:rPr>
                <a:t>Fósforo</a:t>
              </a:r>
              <a:r>
                <a:rPr lang="en-US" sz="1800" b="1">
                  <a:solidFill>
                    <a:schemeClr val="tx1"/>
                  </a:solidFill>
                </a:rPr>
                <a:t>:</a:t>
              </a:r>
              <a:r>
                <a:rPr lang="en-US" sz="1800">
                  <a:solidFill>
                    <a:schemeClr val="tx1"/>
                  </a:solidFill>
                </a:rPr>
                <a:t> </a:t>
              </a:r>
              <a:r>
                <a:rPr lang="pt-BR" sz="1600">
                  <a:solidFill>
                    <a:schemeClr val="tx1"/>
                  </a:solidFill>
                </a:rPr>
                <a:t>1s</a:t>
              </a:r>
              <a:r>
                <a:rPr lang="pt-BR" sz="1600" baseline="30000">
                  <a:solidFill>
                    <a:schemeClr val="tx1"/>
                  </a:solidFill>
                </a:rPr>
                <a:t>2</a:t>
              </a:r>
              <a:r>
                <a:rPr lang="pt-BR" sz="1600">
                  <a:solidFill>
                    <a:schemeClr val="tx1"/>
                  </a:solidFill>
                </a:rPr>
                <a:t> 2s</a:t>
              </a:r>
              <a:r>
                <a:rPr lang="pt-BR" sz="1600" baseline="30000">
                  <a:solidFill>
                    <a:schemeClr val="tx1"/>
                  </a:solidFill>
                </a:rPr>
                <a:t>2</a:t>
              </a:r>
              <a:r>
                <a:rPr lang="pt-BR" sz="1600">
                  <a:solidFill>
                    <a:schemeClr val="tx1"/>
                  </a:solidFill>
                </a:rPr>
                <a:t> 2p</a:t>
              </a:r>
              <a:r>
                <a:rPr lang="pt-BR" sz="1600" baseline="30000">
                  <a:solidFill>
                    <a:schemeClr val="tx1"/>
                  </a:solidFill>
                </a:rPr>
                <a:t>6</a:t>
              </a:r>
              <a:r>
                <a:rPr lang="pt-BR" sz="1600">
                  <a:solidFill>
                    <a:schemeClr val="tx1"/>
                  </a:solidFill>
                </a:rPr>
                <a:t> 3s</a:t>
              </a:r>
              <a:r>
                <a:rPr lang="pt-BR" sz="1600" baseline="30000">
                  <a:solidFill>
                    <a:schemeClr val="tx1"/>
                  </a:solidFill>
                </a:rPr>
                <a:t>2</a:t>
              </a:r>
              <a:r>
                <a:rPr lang="pt-BR" sz="1600">
                  <a:solidFill>
                    <a:schemeClr val="tx1"/>
                  </a:solidFill>
                </a:rPr>
                <a:t> </a:t>
              </a:r>
              <a:r>
                <a:rPr lang="pt-BR" sz="1600" b="1">
                  <a:solidFill>
                    <a:srgbClr val="0000FF"/>
                  </a:solidFill>
                </a:rPr>
                <a:t>3p</a:t>
              </a:r>
              <a:r>
                <a:rPr lang="pt-BR" sz="1600" b="1" baseline="30000">
                  <a:solidFill>
                    <a:srgbClr val="0000FF"/>
                  </a:solidFill>
                </a:rPr>
                <a:t>3</a:t>
              </a:r>
            </a:p>
          </p:txBody>
        </p:sp>
      </p:grpSp>
      <p:grpSp>
        <p:nvGrpSpPr>
          <p:cNvPr id="9" name="Group 6"/>
          <p:cNvGrpSpPr>
            <a:grpSpLocks/>
          </p:cNvGrpSpPr>
          <p:nvPr/>
        </p:nvGrpSpPr>
        <p:grpSpPr bwMode="auto">
          <a:xfrm>
            <a:off x="2986088" y="1782763"/>
            <a:ext cx="5673725" cy="3751262"/>
            <a:chOff x="3131840" y="1988840"/>
            <a:chExt cx="5673988" cy="3751320"/>
          </a:xfrm>
        </p:grpSpPr>
        <p:pic>
          <p:nvPicPr>
            <p:cNvPr id="10" name="Picture 1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35" t="1" b="12906"/>
            <a:stretch/>
          </p:blipFill>
          <p:spPr bwMode="auto">
            <a:xfrm>
              <a:off x="3131840" y="3068357"/>
              <a:ext cx="2895734" cy="26718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 xmlns:r="http://schemas.openxmlformats.org/officeDocument/2006/relationships"/>
                    <a:srcRect l="49335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1" name="TextBox 18"/>
            <p:cNvSpPr txBox="1">
              <a:spLocks noChangeArrowheads="1"/>
            </p:cNvSpPr>
            <p:nvPr/>
          </p:nvSpPr>
          <p:spPr bwMode="auto">
            <a:xfrm>
              <a:off x="3203848" y="1988840"/>
              <a:ext cx="3024336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en-US" b="1">
                  <a:solidFill>
                    <a:srgbClr val="FF0000"/>
                  </a:solidFill>
                </a:rPr>
                <a:t>Tipo </a:t>
              </a:r>
              <a:r>
                <a:rPr lang="en-US" b="1" i="1">
                  <a:solidFill>
                    <a:srgbClr val="FF0000"/>
                  </a:solidFill>
                </a:rPr>
                <a:t>p: </a:t>
              </a:r>
              <a:r>
                <a:rPr lang="en-US" b="1">
                  <a:solidFill>
                    <a:schemeClr val="tx1"/>
                  </a:solidFill>
                </a:rPr>
                <a:t>impureza tem um elétron de valência </a:t>
              </a:r>
              <a:r>
                <a:rPr lang="en-US" b="1">
                  <a:solidFill>
                    <a:srgbClr val="FF0000"/>
                  </a:solidFill>
                </a:rPr>
                <a:t>a menos</a:t>
              </a:r>
              <a:r>
                <a:rPr lang="en-US" b="1">
                  <a:solidFill>
                    <a:schemeClr val="tx1"/>
                  </a:solidFill>
                </a:rPr>
                <a:t> que a matriz de Si</a:t>
              </a:r>
              <a:endParaRPr lang="en-US" b="1">
                <a:solidFill>
                  <a:srgbClr val="0000FF"/>
                </a:solidFill>
              </a:endParaRPr>
            </a:p>
          </p:txBody>
        </p:sp>
        <p:sp>
          <p:nvSpPr>
            <p:cNvPr id="12" name="Rectangle 24"/>
            <p:cNvSpPr>
              <a:spLocks noChangeArrowheads="1"/>
            </p:cNvSpPr>
            <p:nvPr/>
          </p:nvSpPr>
          <p:spPr bwMode="auto">
            <a:xfrm>
              <a:off x="6228163" y="4355557"/>
              <a:ext cx="257766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lvl="1" indent="0" eaLnBrk="1" hangingPunct="1"/>
              <a:r>
                <a:rPr lang="en-US" sz="1800" b="1">
                  <a:solidFill>
                    <a:srgbClr val="FF0000"/>
                  </a:solidFill>
                </a:rPr>
                <a:t>Boro</a:t>
              </a:r>
              <a:r>
                <a:rPr lang="en-US" sz="1800">
                  <a:solidFill>
                    <a:schemeClr val="tx1"/>
                  </a:solidFill>
                </a:rPr>
                <a:t>: </a:t>
              </a:r>
              <a:r>
                <a:rPr lang="pt-BR" sz="1600">
                  <a:solidFill>
                    <a:schemeClr val="tx1"/>
                  </a:solidFill>
                </a:rPr>
                <a:t>1s</a:t>
              </a:r>
              <a:r>
                <a:rPr lang="pt-BR" sz="1600" baseline="30000">
                  <a:solidFill>
                    <a:schemeClr val="tx1"/>
                  </a:solidFill>
                </a:rPr>
                <a:t>2</a:t>
              </a:r>
              <a:r>
                <a:rPr lang="pt-BR" sz="1600">
                  <a:solidFill>
                    <a:schemeClr val="tx1"/>
                  </a:solidFill>
                </a:rPr>
                <a:t> 2s</a:t>
              </a:r>
              <a:r>
                <a:rPr lang="pt-BR" sz="1600" baseline="30000">
                  <a:solidFill>
                    <a:schemeClr val="tx1"/>
                  </a:solidFill>
                </a:rPr>
                <a:t>2</a:t>
              </a:r>
              <a:r>
                <a:rPr lang="pt-BR" sz="1600">
                  <a:solidFill>
                    <a:schemeClr val="tx1"/>
                  </a:solidFill>
                </a:rPr>
                <a:t> 2p</a:t>
              </a:r>
              <a:r>
                <a:rPr lang="pt-BR" sz="1600" baseline="30000">
                  <a:solidFill>
                    <a:schemeClr val="tx1"/>
                  </a:solidFill>
                </a:rPr>
                <a:t>6</a:t>
              </a:r>
              <a:r>
                <a:rPr lang="pt-BR" sz="1600">
                  <a:solidFill>
                    <a:schemeClr val="tx1"/>
                  </a:solidFill>
                </a:rPr>
                <a:t> 3s</a:t>
              </a:r>
              <a:r>
                <a:rPr lang="pt-BR" sz="1600" baseline="30000">
                  <a:solidFill>
                    <a:schemeClr val="tx1"/>
                  </a:solidFill>
                </a:rPr>
                <a:t>2</a:t>
              </a:r>
              <a:r>
                <a:rPr lang="pt-BR" sz="1600">
                  <a:solidFill>
                    <a:schemeClr val="tx1"/>
                  </a:solidFill>
                </a:rPr>
                <a:t> </a:t>
              </a:r>
              <a:r>
                <a:rPr lang="pt-BR" sz="1600" b="1">
                  <a:solidFill>
                    <a:srgbClr val="FF0000"/>
                  </a:solidFill>
                </a:rPr>
                <a:t>3p</a:t>
              </a:r>
              <a:r>
                <a:rPr lang="pt-BR" sz="1600" b="1" baseline="30000">
                  <a:solidFill>
                    <a:srgbClr val="FF0000"/>
                  </a:solidFill>
                </a:rPr>
                <a:t>1</a:t>
              </a:r>
            </a:p>
          </p:txBody>
        </p:sp>
      </p:grpSp>
      <p:sp>
        <p:nvSpPr>
          <p:cNvPr id="13" name="Oval 7"/>
          <p:cNvSpPr>
            <a:spLocks noChangeArrowheads="1"/>
          </p:cNvSpPr>
          <p:nvPr/>
        </p:nvSpPr>
        <p:spPr bwMode="auto">
          <a:xfrm>
            <a:off x="7931150" y="3175000"/>
            <a:ext cx="838200" cy="457200"/>
          </a:xfrm>
          <a:prstGeom prst="ellipse">
            <a:avLst/>
          </a:prstGeom>
          <a:solidFill>
            <a:srgbClr val="000000">
              <a:alpha val="21960"/>
            </a:srgbClr>
          </a:solidFill>
          <a:ln w="255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" name="AutoShape 8"/>
          <p:cNvCxnSpPr>
            <a:cxnSpLocks noChangeShapeType="1"/>
          </p:cNvCxnSpPr>
          <p:nvPr/>
        </p:nvCxnSpPr>
        <p:spPr bwMode="auto">
          <a:xfrm>
            <a:off x="8026400" y="2503488"/>
            <a:ext cx="71438" cy="647700"/>
          </a:xfrm>
          <a:prstGeom prst="straightConnector1">
            <a:avLst/>
          </a:prstGeom>
          <a:noFill/>
          <a:ln w="25560" cap="rnd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7450138" y="1854200"/>
            <a:ext cx="1247775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pt-BR" sz="1400" b="1">
                <a:solidFill>
                  <a:srgbClr val="000000"/>
                </a:solidFill>
              </a:rPr>
              <a:t>elétrons de valência</a:t>
            </a:r>
          </a:p>
        </p:txBody>
      </p:sp>
      <p:sp>
        <p:nvSpPr>
          <p:cNvPr id="16" name="TextBox 10"/>
          <p:cNvSpPr txBox="1">
            <a:spLocks noChangeArrowheads="1"/>
          </p:cNvSpPr>
          <p:nvPr/>
        </p:nvSpPr>
        <p:spPr bwMode="auto">
          <a:xfrm>
            <a:off x="557213" y="5589588"/>
            <a:ext cx="21399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0000FF"/>
                </a:solidFill>
              </a:rPr>
              <a:t>impureza </a:t>
            </a:r>
            <a:r>
              <a:rPr lang="en-US" altLang="en-US">
                <a:solidFill>
                  <a:srgbClr val="0000FF"/>
                </a:solidFill>
              </a:rPr>
              <a:t>‘</a:t>
            </a:r>
            <a:r>
              <a:rPr lang="en-US">
                <a:solidFill>
                  <a:srgbClr val="0000FF"/>
                </a:solidFill>
              </a:rPr>
              <a:t>doadora</a:t>
            </a:r>
            <a:r>
              <a:rPr lang="en-US" altLang="en-US">
                <a:solidFill>
                  <a:srgbClr val="0000FF"/>
                </a:solidFill>
              </a:rPr>
              <a:t>’</a:t>
            </a:r>
            <a:r>
              <a:rPr lang="en-US">
                <a:solidFill>
                  <a:srgbClr val="0000FF"/>
                </a:solidFill>
              </a:rPr>
              <a:t> de elétrons</a:t>
            </a:r>
          </a:p>
        </p:txBody>
      </p:sp>
      <p:sp>
        <p:nvSpPr>
          <p:cNvPr id="17" name="TextBox 37"/>
          <p:cNvSpPr txBox="1">
            <a:spLocks noChangeArrowheads="1"/>
          </p:cNvSpPr>
          <p:nvPr/>
        </p:nvSpPr>
        <p:spPr bwMode="auto">
          <a:xfrm>
            <a:off x="3346450" y="5599113"/>
            <a:ext cx="24479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impureza </a:t>
            </a:r>
            <a:r>
              <a:rPr lang="en-US" altLang="en-US">
                <a:solidFill>
                  <a:srgbClr val="FF0000"/>
                </a:solidFill>
              </a:rPr>
              <a:t>‘</a:t>
            </a:r>
            <a:r>
              <a:rPr lang="en-US">
                <a:solidFill>
                  <a:srgbClr val="FF0000"/>
                </a:solidFill>
              </a:rPr>
              <a:t>aceitadora</a:t>
            </a:r>
            <a:r>
              <a:rPr lang="en-US" altLang="en-US">
                <a:solidFill>
                  <a:srgbClr val="FF0000"/>
                </a:solidFill>
              </a:rPr>
              <a:t>’</a:t>
            </a:r>
            <a:r>
              <a:rPr lang="en-US">
                <a:solidFill>
                  <a:srgbClr val="FF0000"/>
                </a:solidFill>
              </a:rPr>
              <a:t> de elétrons</a:t>
            </a:r>
          </a:p>
        </p:txBody>
      </p:sp>
    </p:spTree>
    <p:extLst>
      <p:ext uri="{BB962C8B-B14F-4D97-AF65-F5344CB8AC3E}">
        <p14:creationId xmlns:p14="http://schemas.microsoft.com/office/powerpoint/2010/main" val="318405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6" grpId="0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Semicondutores</a:t>
            </a:r>
            <a:r>
              <a:rPr lang="en-US" dirty="0" smtClean="0"/>
              <a:t> </a:t>
            </a:r>
            <a:r>
              <a:rPr lang="en-US" dirty="0" err="1" smtClean="0"/>
              <a:t>tipo</a:t>
            </a:r>
            <a:r>
              <a:rPr lang="en-US" dirty="0" smtClean="0"/>
              <a:t> </a:t>
            </a:r>
            <a:r>
              <a:rPr lang="en-US" i="1" dirty="0" smtClean="0"/>
              <a:t>n</a:t>
            </a:r>
            <a:endParaRPr lang="en-US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70" b="10559"/>
          <a:stretch/>
        </p:blipFill>
        <p:spPr bwMode="auto">
          <a:xfrm>
            <a:off x="228600" y="4418013"/>
            <a:ext cx="2447925" cy="2382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 r="5067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13" b="23786"/>
          <a:stretch/>
        </p:blipFill>
        <p:spPr bwMode="auto">
          <a:xfrm>
            <a:off x="731837" y="1695450"/>
            <a:ext cx="1612900" cy="265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 l="6391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5688012" y="4876800"/>
            <a:ext cx="3168650" cy="1611586"/>
          </a:xfrm>
          <a:prstGeom prst="rect">
            <a:avLst/>
          </a:prstGeom>
          <a:noFill/>
          <a:ln w="19050" cap="flat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Tx/>
            </a:pPr>
            <a:r>
              <a:rPr lang="pt-BR" sz="1800" b="1" dirty="0">
                <a:solidFill>
                  <a:srgbClr val="FF0000"/>
                </a:solidFill>
              </a:rPr>
              <a:t>Muito mais portadores do que haveria sem a </a:t>
            </a:r>
            <a:r>
              <a:rPr lang="pt-BR" sz="1800" b="1" dirty="0" smtClean="0">
                <a:solidFill>
                  <a:srgbClr val="FF0000"/>
                </a:solidFill>
              </a:rPr>
              <a:t>dopagem</a:t>
            </a:r>
          </a:p>
          <a:p>
            <a:pPr eaLnBrk="1" hangingPunct="1">
              <a:buClrTx/>
            </a:pPr>
            <a:endParaRPr lang="pt-BR" sz="1800" b="1" dirty="0">
              <a:solidFill>
                <a:srgbClr val="FF0000"/>
              </a:solidFill>
            </a:endParaRPr>
          </a:p>
          <a:p>
            <a:pPr eaLnBrk="1" hangingPunct="1">
              <a:spcBef>
                <a:spcPts val="1200"/>
              </a:spcBef>
              <a:buClrTx/>
            </a:pPr>
            <a:r>
              <a:rPr lang="pt-BR" sz="1800" b="1" dirty="0">
                <a:solidFill>
                  <a:srgbClr val="FF0000"/>
                </a:solidFill>
              </a:rPr>
              <a:t>Imensa maioria dos portadores são elétrons !</a:t>
            </a:r>
          </a:p>
        </p:txBody>
      </p:sp>
      <p:grpSp>
        <p:nvGrpSpPr>
          <p:cNvPr id="6" name="Group 43"/>
          <p:cNvGrpSpPr>
            <a:grpSpLocks/>
          </p:cNvGrpSpPr>
          <p:nvPr/>
        </p:nvGrpSpPr>
        <p:grpSpPr bwMode="auto">
          <a:xfrm>
            <a:off x="2747962" y="1754188"/>
            <a:ext cx="4321175" cy="2395537"/>
            <a:chOff x="2987824" y="1340768"/>
            <a:chExt cx="4320480" cy="2395765"/>
          </a:xfrm>
        </p:grpSpPr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 flipH="1">
              <a:off x="2987824" y="2636912"/>
              <a:ext cx="50405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</a:rPr>
                <a:t>E</a:t>
              </a:r>
              <a:r>
                <a:rPr lang="en-US" baseline="-25000">
                  <a:solidFill>
                    <a:srgbClr val="000000"/>
                  </a:solidFill>
                </a:rPr>
                <a:t>g</a:t>
              </a:r>
              <a:endParaRPr lang="en-US">
                <a:solidFill>
                  <a:srgbClr val="000000"/>
                </a:solidFill>
              </a:endParaRPr>
            </a:p>
          </p:txBody>
        </p:sp>
        <p:grpSp>
          <p:nvGrpSpPr>
            <p:cNvPr id="8" name="Group 42"/>
            <p:cNvGrpSpPr>
              <a:grpSpLocks/>
            </p:cNvGrpSpPr>
            <p:nvPr/>
          </p:nvGrpSpPr>
          <p:grpSpPr bwMode="auto">
            <a:xfrm>
              <a:off x="3419872" y="1340768"/>
              <a:ext cx="3888432" cy="2395765"/>
              <a:chOff x="3419872" y="1340768"/>
              <a:chExt cx="3888432" cy="2395765"/>
            </a:xfrm>
          </p:grpSpPr>
          <p:sp>
            <p:nvSpPr>
              <p:cNvPr id="9" name="TextBox 4"/>
              <p:cNvSpPr txBox="1">
                <a:spLocks noChangeArrowheads="1"/>
              </p:cNvSpPr>
              <p:nvPr/>
            </p:nvSpPr>
            <p:spPr bwMode="auto">
              <a:xfrm>
                <a:off x="4211960" y="1340768"/>
                <a:ext cx="866768" cy="3693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</a:rPr>
                  <a:t>T = 0K</a:t>
                </a:r>
              </a:p>
            </p:txBody>
          </p:sp>
          <p:grpSp>
            <p:nvGrpSpPr>
              <p:cNvPr id="10" name="Group 41"/>
              <p:cNvGrpSpPr>
                <a:grpSpLocks/>
              </p:cNvGrpSpPr>
              <p:nvPr/>
            </p:nvGrpSpPr>
            <p:grpSpPr bwMode="auto">
              <a:xfrm>
                <a:off x="3419872" y="1880562"/>
                <a:ext cx="3888432" cy="1855971"/>
                <a:chOff x="3419872" y="1880562"/>
                <a:chExt cx="3888432" cy="1855971"/>
              </a:xfrm>
            </p:grpSpPr>
            <p:sp>
              <p:nvSpPr>
                <p:cNvPr id="11" name="Rectangle 15"/>
                <p:cNvSpPr>
                  <a:spLocks noChangeArrowheads="1"/>
                </p:cNvSpPr>
                <p:nvPr/>
              </p:nvSpPr>
              <p:spPr bwMode="auto">
                <a:xfrm>
                  <a:off x="3635896" y="3120933"/>
                  <a:ext cx="1944216" cy="6156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>
                    <a:spcBef>
                      <a:spcPts val="500"/>
                    </a:spcBef>
                    <a:buClr>
                      <a:srgbClr val="60B5CC"/>
                    </a:buClr>
                    <a:buSzPct val="90000"/>
                  </a:pPr>
                  <a:r>
                    <a:rPr lang="en-US" sz="2000">
                      <a:solidFill>
                        <a:srgbClr val="000000"/>
                      </a:solidFill>
                    </a:rPr>
                    <a:t>Valência</a:t>
                  </a:r>
                </a:p>
              </p:txBody>
            </p:sp>
            <p:sp>
              <p:nvSpPr>
                <p:cNvPr id="12" name="Rectangle 16"/>
                <p:cNvSpPr/>
                <p:nvPr/>
              </p:nvSpPr>
              <p:spPr>
                <a:xfrm>
                  <a:off x="3635420" y="1880569"/>
                  <a:ext cx="1944375" cy="616009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txBody>
                <a:bodyPr anchor="ctr">
                  <a:spAutoFit/>
                </a:bodyPr>
                <a:lstStyle/>
                <a:p>
                  <a:pPr algn="ctr">
                    <a:spcBef>
                      <a:spcPts val="500"/>
                    </a:spcBef>
                    <a:buClr>
                      <a:srgbClr val="60B5CC"/>
                    </a:buClr>
                    <a:buSzPct val="90000"/>
                  </a:pPr>
                  <a:r>
                    <a:rPr lang="en-US" sz="2000">
                      <a:solidFill>
                        <a:srgbClr val="000000"/>
                      </a:solidFill>
                    </a:rPr>
                    <a:t>Condução</a:t>
                  </a:r>
                </a:p>
              </p:txBody>
            </p:sp>
            <p:cxnSp>
              <p:nvCxnSpPr>
                <p:cNvPr id="13" name="Straight Connector 3"/>
                <p:cNvCxnSpPr/>
                <p:nvPr/>
              </p:nvCxnSpPr>
              <p:spPr bwMode="auto">
                <a:xfrm>
                  <a:off x="3630659" y="2577547"/>
                  <a:ext cx="1944374" cy="0"/>
                </a:xfrm>
                <a:prstGeom prst="line">
                  <a:avLst/>
                </a:prstGeom>
                <a:solidFill>
                  <a:srgbClr val="00B8FF"/>
                </a:solidFill>
                <a:ln w="2540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4" name="Straight Arrow Connector 6"/>
                <p:cNvCxnSpPr/>
                <p:nvPr/>
              </p:nvCxnSpPr>
              <p:spPr bwMode="auto">
                <a:xfrm>
                  <a:off x="3419555" y="2493402"/>
                  <a:ext cx="0" cy="647762"/>
                </a:xfrm>
                <a:prstGeom prst="straightConnector1">
                  <a:avLst/>
                </a:prstGeom>
                <a:solidFill>
                  <a:srgbClr val="00B8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arrow"/>
                  <a:tailEnd type="arrow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" name="Straight Arrow Connector 9"/>
                <p:cNvCxnSpPr/>
                <p:nvPr/>
              </p:nvCxnSpPr>
              <p:spPr bwMode="auto">
                <a:xfrm>
                  <a:off x="5627413" y="2472762"/>
                  <a:ext cx="0" cy="127012"/>
                </a:xfrm>
                <a:prstGeom prst="straightConnector1">
                  <a:avLst/>
                </a:prstGeom>
                <a:solidFill>
                  <a:srgbClr val="00B8FF"/>
                </a:solidFill>
                <a:ln w="15875" cap="flat" cmpd="sng" algn="ctr">
                  <a:solidFill>
                    <a:schemeClr val="tx1"/>
                  </a:solidFill>
                  <a:prstDash val="solid"/>
                  <a:round/>
                  <a:headEnd type="triangle" w="med" len="sm"/>
                  <a:tailEnd type="triangle" w="med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6" name="TextBox 27"/>
                <p:cNvSpPr txBox="1">
                  <a:spLocks noChangeArrowheads="1"/>
                </p:cNvSpPr>
                <p:nvPr/>
              </p:nvSpPr>
              <p:spPr bwMode="auto">
                <a:xfrm flipH="1">
                  <a:off x="5724128" y="2348880"/>
                  <a:ext cx="1584176" cy="646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en-US">
                      <a:solidFill>
                        <a:srgbClr val="000000"/>
                      </a:solidFill>
                    </a:rPr>
                    <a:t>E</a:t>
                  </a:r>
                  <a:r>
                    <a:rPr lang="en-US" baseline="-25000">
                      <a:solidFill>
                        <a:srgbClr val="000000"/>
                      </a:solidFill>
                    </a:rPr>
                    <a:t>d</a:t>
                  </a:r>
                  <a:r>
                    <a:rPr lang="en-US">
                      <a:solidFill>
                        <a:srgbClr val="000000"/>
                      </a:solidFill>
                    </a:rPr>
                    <a:t>&lt;&lt; E</a:t>
                  </a:r>
                  <a:r>
                    <a:rPr lang="en-US" baseline="-25000">
                      <a:solidFill>
                        <a:srgbClr val="000000"/>
                      </a:solidFill>
                    </a:rPr>
                    <a:t>g</a:t>
                  </a:r>
                  <a:endParaRPr lang="en-US">
                    <a:solidFill>
                      <a:srgbClr val="000000"/>
                    </a:solidFill>
                  </a:endParaRPr>
                </a:p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" name="Oval 12"/>
                <p:cNvSpPr>
                  <a:spLocks noChangeArrowheads="1"/>
                </p:cNvSpPr>
                <p:nvPr/>
              </p:nvSpPr>
              <p:spPr bwMode="auto">
                <a:xfrm>
                  <a:off x="3737099" y="2535709"/>
                  <a:ext cx="72008" cy="72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>
                    <a:spcBef>
                      <a:spcPts val="500"/>
                    </a:spcBef>
                    <a:buClr>
                      <a:srgbClr val="60B5CC"/>
                    </a:buClr>
                    <a:buSzPct val="90000"/>
                    <a:buFont typeface="Wingdings" panose="05000000000000000000" pitchFamily="2" charset="2"/>
                    <a:buChar char=""/>
                  </a:pPr>
                  <a:endParaRPr lang="en-US" sz="2800">
                    <a:solidFill>
                      <a:srgbClr val="000000"/>
                    </a:solidFill>
                    <a:latin typeface="Symbol" panose="05050102010706020507" pitchFamily="18" charset="2"/>
                  </a:endParaRPr>
                </a:p>
              </p:txBody>
            </p:sp>
            <p:sp>
              <p:nvSpPr>
                <p:cNvPr id="18" name="Oval 29"/>
                <p:cNvSpPr>
                  <a:spLocks noChangeArrowheads="1"/>
                </p:cNvSpPr>
                <p:nvPr/>
              </p:nvSpPr>
              <p:spPr bwMode="auto">
                <a:xfrm>
                  <a:off x="3923928" y="2541119"/>
                  <a:ext cx="72008" cy="72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>
                    <a:spcBef>
                      <a:spcPts val="500"/>
                    </a:spcBef>
                    <a:buClr>
                      <a:srgbClr val="60B5CC"/>
                    </a:buClr>
                    <a:buSzPct val="90000"/>
                    <a:buFont typeface="Wingdings" panose="05000000000000000000" pitchFamily="2" charset="2"/>
                    <a:buChar char=""/>
                  </a:pPr>
                  <a:endParaRPr lang="en-US" sz="2800">
                    <a:solidFill>
                      <a:srgbClr val="000000"/>
                    </a:solidFill>
                    <a:latin typeface="Symbol" panose="05050102010706020507" pitchFamily="18" charset="2"/>
                  </a:endParaRPr>
                </a:p>
              </p:txBody>
            </p:sp>
            <p:sp>
              <p:nvSpPr>
                <p:cNvPr id="19" name="Oval 30"/>
                <p:cNvSpPr>
                  <a:spLocks noChangeArrowheads="1"/>
                </p:cNvSpPr>
                <p:nvPr/>
              </p:nvSpPr>
              <p:spPr bwMode="auto">
                <a:xfrm>
                  <a:off x="4092382" y="2540466"/>
                  <a:ext cx="72008" cy="72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>
                    <a:spcBef>
                      <a:spcPts val="500"/>
                    </a:spcBef>
                    <a:buClr>
                      <a:srgbClr val="60B5CC"/>
                    </a:buClr>
                    <a:buSzPct val="90000"/>
                    <a:buFont typeface="Wingdings" panose="05000000000000000000" pitchFamily="2" charset="2"/>
                    <a:buChar char=""/>
                  </a:pPr>
                  <a:endParaRPr lang="en-US" sz="2800">
                    <a:solidFill>
                      <a:srgbClr val="000000"/>
                    </a:solidFill>
                    <a:latin typeface="Symbol" panose="05050102010706020507" pitchFamily="18" charset="2"/>
                  </a:endParaRPr>
                </a:p>
              </p:txBody>
            </p:sp>
            <p:sp>
              <p:nvSpPr>
                <p:cNvPr id="20" name="Oval 31"/>
                <p:cNvSpPr>
                  <a:spLocks noChangeArrowheads="1"/>
                </p:cNvSpPr>
                <p:nvPr/>
              </p:nvSpPr>
              <p:spPr bwMode="auto">
                <a:xfrm>
                  <a:off x="4269697" y="2541119"/>
                  <a:ext cx="72008" cy="72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>
                    <a:spcBef>
                      <a:spcPts val="500"/>
                    </a:spcBef>
                    <a:buClr>
                      <a:srgbClr val="60B5CC"/>
                    </a:buClr>
                    <a:buSzPct val="90000"/>
                    <a:buFont typeface="Wingdings" panose="05000000000000000000" pitchFamily="2" charset="2"/>
                    <a:buChar char=""/>
                  </a:pPr>
                  <a:endParaRPr lang="en-US" sz="2800">
                    <a:solidFill>
                      <a:srgbClr val="000000"/>
                    </a:solidFill>
                    <a:latin typeface="Symbol" panose="05050102010706020507" pitchFamily="18" charset="2"/>
                  </a:endParaRPr>
                </a:p>
              </p:txBody>
            </p:sp>
            <p:sp>
              <p:nvSpPr>
                <p:cNvPr id="21" name="Oval 32"/>
                <p:cNvSpPr>
                  <a:spLocks noChangeArrowheads="1"/>
                </p:cNvSpPr>
                <p:nvPr/>
              </p:nvSpPr>
              <p:spPr bwMode="auto">
                <a:xfrm>
                  <a:off x="4442255" y="2540466"/>
                  <a:ext cx="72008" cy="72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>
                    <a:spcBef>
                      <a:spcPts val="500"/>
                    </a:spcBef>
                    <a:buClr>
                      <a:srgbClr val="60B5CC"/>
                    </a:buClr>
                    <a:buSzPct val="90000"/>
                    <a:buFont typeface="Wingdings" panose="05000000000000000000" pitchFamily="2" charset="2"/>
                    <a:buChar char=""/>
                  </a:pPr>
                  <a:endParaRPr lang="en-US" sz="2800">
                    <a:solidFill>
                      <a:srgbClr val="000000"/>
                    </a:solidFill>
                    <a:latin typeface="Symbol" panose="05050102010706020507" pitchFamily="18" charset="2"/>
                  </a:endParaRPr>
                </a:p>
              </p:txBody>
            </p:sp>
            <p:sp>
              <p:nvSpPr>
                <p:cNvPr id="22" name="Oval 33"/>
                <p:cNvSpPr>
                  <a:spLocks noChangeArrowheads="1"/>
                </p:cNvSpPr>
                <p:nvPr/>
              </p:nvSpPr>
              <p:spPr bwMode="auto">
                <a:xfrm>
                  <a:off x="4629084" y="2545876"/>
                  <a:ext cx="72008" cy="72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>
                    <a:spcBef>
                      <a:spcPts val="500"/>
                    </a:spcBef>
                    <a:buClr>
                      <a:srgbClr val="60B5CC"/>
                    </a:buClr>
                    <a:buSzPct val="90000"/>
                    <a:buFont typeface="Wingdings" panose="05000000000000000000" pitchFamily="2" charset="2"/>
                    <a:buChar char=""/>
                  </a:pPr>
                  <a:endParaRPr lang="en-US" sz="2800">
                    <a:solidFill>
                      <a:srgbClr val="000000"/>
                    </a:solidFill>
                    <a:latin typeface="Symbol" panose="05050102010706020507" pitchFamily="18" charset="2"/>
                  </a:endParaRPr>
                </a:p>
              </p:txBody>
            </p:sp>
            <p:sp>
              <p:nvSpPr>
                <p:cNvPr id="23" name="Oval 34"/>
                <p:cNvSpPr>
                  <a:spLocks noChangeArrowheads="1"/>
                </p:cNvSpPr>
                <p:nvPr/>
              </p:nvSpPr>
              <p:spPr bwMode="auto">
                <a:xfrm>
                  <a:off x="4797538" y="2545223"/>
                  <a:ext cx="72008" cy="72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>
                    <a:spcBef>
                      <a:spcPts val="500"/>
                    </a:spcBef>
                    <a:buClr>
                      <a:srgbClr val="60B5CC"/>
                    </a:buClr>
                    <a:buSzPct val="90000"/>
                    <a:buFont typeface="Wingdings" panose="05000000000000000000" pitchFamily="2" charset="2"/>
                    <a:buChar char=""/>
                  </a:pPr>
                  <a:endParaRPr lang="en-US" sz="2800">
                    <a:solidFill>
                      <a:srgbClr val="000000"/>
                    </a:solidFill>
                    <a:latin typeface="Symbol" panose="05050102010706020507" pitchFamily="18" charset="2"/>
                  </a:endParaRPr>
                </a:p>
              </p:txBody>
            </p:sp>
            <p:sp>
              <p:nvSpPr>
                <p:cNvPr id="24" name="Oval 35"/>
                <p:cNvSpPr>
                  <a:spLocks noChangeArrowheads="1"/>
                </p:cNvSpPr>
                <p:nvPr/>
              </p:nvSpPr>
              <p:spPr bwMode="auto">
                <a:xfrm>
                  <a:off x="4974853" y="2545876"/>
                  <a:ext cx="72008" cy="72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>
                    <a:spcBef>
                      <a:spcPts val="500"/>
                    </a:spcBef>
                    <a:buClr>
                      <a:srgbClr val="60B5CC"/>
                    </a:buClr>
                    <a:buSzPct val="90000"/>
                    <a:buFont typeface="Wingdings" panose="05000000000000000000" pitchFamily="2" charset="2"/>
                    <a:buChar char=""/>
                  </a:pPr>
                  <a:endParaRPr lang="en-US" sz="2800">
                    <a:solidFill>
                      <a:srgbClr val="000000"/>
                    </a:solidFill>
                    <a:latin typeface="Symbol" panose="05050102010706020507" pitchFamily="18" charset="2"/>
                  </a:endParaRPr>
                </a:p>
              </p:txBody>
            </p:sp>
            <p:sp>
              <p:nvSpPr>
                <p:cNvPr id="25" name="Oval 36"/>
                <p:cNvSpPr>
                  <a:spLocks noChangeArrowheads="1"/>
                </p:cNvSpPr>
                <p:nvPr/>
              </p:nvSpPr>
              <p:spPr bwMode="auto">
                <a:xfrm>
                  <a:off x="5158231" y="2540466"/>
                  <a:ext cx="72008" cy="72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>
                    <a:spcBef>
                      <a:spcPts val="500"/>
                    </a:spcBef>
                    <a:buClr>
                      <a:srgbClr val="60B5CC"/>
                    </a:buClr>
                    <a:buSzPct val="90000"/>
                    <a:buFont typeface="Wingdings" panose="05000000000000000000" pitchFamily="2" charset="2"/>
                    <a:buChar char=""/>
                  </a:pPr>
                  <a:endParaRPr lang="en-US" sz="2800">
                    <a:solidFill>
                      <a:srgbClr val="000000"/>
                    </a:solidFill>
                    <a:latin typeface="Symbol" panose="05050102010706020507" pitchFamily="18" charset="2"/>
                  </a:endParaRPr>
                </a:p>
              </p:txBody>
            </p:sp>
            <p:sp>
              <p:nvSpPr>
                <p:cNvPr id="26" name="Oval 37"/>
                <p:cNvSpPr>
                  <a:spLocks noChangeArrowheads="1"/>
                </p:cNvSpPr>
                <p:nvPr/>
              </p:nvSpPr>
              <p:spPr bwMode="auto">
                <a:xfrm>
                  <a:off x="5345060" y="2545876"/>
                  <a:ext cx="72008" cy="7200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>
                    <a:spcBef>
                      <a:spcPts val="500"/>
                    </a:spcBef>
                    <a:buClr>
                      <a:srgbClr val="60B5CC"/>
                    </a:buClr>
                    <a:buSzPct val="90000"/>
                    <a:buFont typeface="Wingdings" panose="05000000000000000000" pitchFamily="2" charset="2"/>
                    <a:buChar char=""/>
                  </a:pPr>
                  <a:endParaRPr lang="en-US" sz="2800">
                    <a:solidFill>
                      <a:srgbClr val="000000"/>
                    </a:solidFill>
                    <a:latin typeface="Symbol" panose="05050102010706020507" pitchFamily="18" charset="2"/>
                  </a:endParaRPr>
                </a:p>
              </p:txBody>
            </p:sp>
          </p:grpSp>
        </p:grpSp>
      </p:grpSp>
      <p:cxnSp>
        <p:nvCxnSpPr>
          <p:cNvPr id="27" name="Straight Arrow Connector 19"/>
          <p:cNvCxnSpPr/>
          <p:nvPr/>
        </p:nvCxnSpPr>
        <p:spPr bwMode="auto">
          <a:xfrm flipH="1">
            <a:off x="4795837" y="2441575"/>
            <a:ext cx="792163" cy="504825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8" name="TextBox 20"/>
          <p:cNvSpPr txBox="1">
            <a:spLocks noChangeArrowheads="1"/>
          </p:cNvSpPr>
          <p:nvPr/>
        </p:nvSpPr>
        <p:spPr bwMode="auto">
          <a:xfrm>
            <a:off x="5584825" y="1538288"/>
            <a:ext cx="3311525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just"/>
            <a:r>
              <a:rPr lang="en-US">
                <a:solidFill>
                  <a:srgbClr val="000000"/>
                </a:solidFill>
              </a:rPr>
              <a:t>Elétrons </a:t>
            </a:r>
            <a:r>
              <a:rPr lang="en-US" altLang="en-US">
                <a:solidFill>
                  <a:srgbClr val="000000"/>
                </a:solidFill>
              </a:rPr>
              <a:t>‘</a:t>
            </a:r>
            <a:r>
              <a:rPr lang="en-US">
                <a:solidFill>
                  <a:srgbClr val="000000"/>
                </a:solidFill>
              </a:rPr>
              <a:t>extras</a:t>
            </a:r>
            <a:r>
              <a:rPr lang="en-US" altLang="en-US">
                <a:solidFill>
                  <a:srgbClr val="000000"/>
                </a:solidFill>
              </a:rPr>
              <a:t>’</a:t>
            </a:r>
            <a:r>
              <a:rPr lang="en-US">
                <a:solidFill>
                  <a:srgbClr val="000000"/>
                </a:solidFill>
              </a:rPr>
              <a:t> são fracamente ligados, e ocupam novos níveis logo abaixo da banda de condução </a:t>
            </a:r>
          </a:p>
        </p:txBody>
      </p:sp>
      <p:grpSp>
        <p:nvGrpSpPr>
          <p:cNvPr id="29" name="Group 40"/>
          <p:cNvGrpSpPr>
            <a:grpSpLocks/>
          </p:cNvGrpSpPr>
          <p:nvPr/>
        </p:nvGrpSpPr>
        <p:grpSpPr bwMode="auto">
          <a:xfrm>
            <a:off x="2722562" y="4386262"/>
            <a:ext cx="4321175" cy="2395538"/>
            <a:chOff x="2962850" y="4057571"/>
            <a:chExt cx="4320480" cy="2395765"/>
          </a:xfrm>
        </p:grpSpPr>
        <p:sp>
          <p:nvSpPr>
            <p:cNvPr id="30" name="Rectangle 54"/>
            <p:cNvSpPr>
              <a:spLocks noChangeArrowheads="1"/>
            </p:cNvSpPr>
            <p:nvPr/>
          </p:nvSpPr>
          <p:spPr bwMode="auto">
            <a:xfrm>
              <a:off x="3610922" y="5837736"/>
              <a:ext cx="1944216" cy="615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</a:pPr>
              <a:r>
                <a:rPr lang="en-US" sz="2000">
                  <a:solidFill>
                    <a:srgbClr val="000000"/>
                  </a:solidFill>
                </a:rPr>
                <a:t>Valência</a:t>
              </a:r>
            </a:p>
          </p:txBody>
        </p:sp>
        <p:sp>
          <p:nvSpPr>
            <p:cNvPr id="31" name="Rectangle 55"/>
            <p:cNvSpPr/>
            <p:nvPr/>
          </p:nvSpPr>
          <p:spPr>
            <a:xfrm>
              <a:off x="3610446" y="4597372"/>
              <a:ext cx="1944375" cy="61600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</a:pPr>
              <a:r>
                <a:rPr lang="en-US" sz="2000">
                  <a:solidFill>
                    <a:srgbClr val="000000"/>
                  </a:solidFill>
                </a:rPr>
                <a:t>Condução</a:t>
              </a:r>
            </a:p>
          </p:txBody>
        </p:sp>
        <p:cxnSp>
          <p:nvCxnSpPr>
            <p:cNvPr id="32" name="Straight Connector 56"/>
            <p:cNvCxnSpPr/>
            <p:nvPr/>
          </p:nvCxnSpPr>
          <p:spPr bwMode="auto">
            <a:xfrm>
              <a:off x="3605685" y="5294351"/>
              <a:ext cx="1944374" cy="0"/>
            </a:xfrm>
            <a:prstGeom prst="line">
              <a:avLst/>
            </a:prstGeom>
            <a:solidFill>
              <a:srgbClr val="00B8FF"/>
            </a:solidFill>
            <a:ln w="254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33" name="TextBox 57"/>
            <p:cNvSpPr txBox="1">
              <a:spLocks noChangeArrowheads="1"/>
            </p:cNvSpPr>
            <p:nvPr/>
          </p:nvSpPr>
          <p:spPr bwMode="auto">
            <a:xfrm>
              <a:off x="4186986" y="4057571"/>
              <a:ext cx="866768" cy="369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</a:rPr>
                <a:t>T &gt; 0K</a:t>
              </a:r>
            </a:p>
          </p:txBody>
        </p:sp>
        <p:cxnSp>
          <p:nvCxnSpPr>
            <p:cNvPr id="34" name="Straight Arrow Connector 58"/>
            <p:cNvCxnSpPr/>
            <p:nvPr/>
          </p:nvCxnSpPr>
          <p:spPr bwMode="auto">
            <a:xfrm>
              <a:off x="3394581" y="5210205"/>
              <a:ext cx="0" cy="647761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35" name="TextBox 59"/>
            <p:cNvSpPr txBox="1">
              <a:spLocks noChangeArrowheads="1"/>
            </p:cNvSpPr>
            <p:nvPr/>
          </p:nvSpPr>
          <p:spPr bwMode="auto">
            <a:xfrm flipH="1">
              <a:off x="2962850" y="5353715"/>
              <a:ext cx="50405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</a:rPr>
                <a:t>E</a:t>
              </a:r>
              <a:r>
                <a:rPr lang="en-US" baseline="-25000">
                  <a:solidFill>
                    <a:srgbClr val="000000"/>
                  </a:solidFill>
                </a:rPr>
                <a:t>g</a:t>
              </a:r>
              <a:endParaRPr lang="en-US">
                <a:solidFill>
                  <a:srgbClr val="000000"/>
                </a:solidFill>
              </a:endParaRPr>
            </a:p>
          </p:txBody>
        </p:sp>
        <p:cxnSp>
          <p:nvCxnSpPr>
            <p:cNvPr id="36" name="Straight Arrow Connector 60"/>
            <p:cNvCxnSpPr/>
            <p:nvPr/>
          </p:nvCxnSpPr>
          <p:spPr bwMode="auto">
            <a:xfrm>
              <a:off x="5602438" y="5189566"/>
              <a:ext cx="0" cy="127012"/>
            </a:xfrm>
            <a:prstGeom prst="straightConnector1">
              <a:avLst/>
            </a:prstGeom>
            <a:solidFill>
              <a:srgbClr val="00B8FF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triangle" w="med" len="sm"/>
              <a:tailEnd type="triangle" w="med" len="sm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37" name="TextBox 61"/>
            <p:cNvSpPr txBox="1">
              <a:spLocks noChangeArrowheads="1"/>
            </p:cNvSpPr>
            <p:nvPr/>
          </p:nvSpPr>
          <p:spPr bwMode="auto">
            <a:xfrm flipH="1">
              <a:off x="5699154" y="5065683"/>
              <a:ext cx="158417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</a:rPr>
                <a:t>E</a:t>
              </a:r>
              <a:r>
                <a:rPr lang="en-US" baseline="-25000" dirty="0">
                  <a:solidFill>
                    <a:srgbClr val="000000"/>
                  </a:solidFill>
                </a:rPr>
                <a:t>d</a:t>
              </a:r>
              <a:r>
                <a:rPr lang="en-US" dirty="0">
                  <a:solidFill>
                    <a:srgbClr val="000000"/>
                  </a:solidFill>
                </a:rPr>
                <a:t>&lt;&lt; </a:t>
              </a:r>
              <a:r>
                <a:rPr lang="en-US" dirty="0" err="1">
                  <a:solidFill>
                    <a:srgbClr val="000000"/>
                  </a:solidFill>
                </a:rPr>
                <a:t>E</a:t>
              </a:r>
              <a:r>
                <a:rPr lang="en-US" baseline="-25000" dirty="0" err="1">
                  <a:solidFill>
                    <a:srgbClr val="000000"/>
                  </a:solidFill>
                </a:rPr>
                <a:t>g</a:t>
              </a:r>
              <a:endParaRPr lang="en-US" dirty="0">
                <a:solidFill>
                  <a:srgbClr val="000000"/>
                </a:solidFill>
              </a:endParaRPr>
            </a:p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8" name="Oval 62"/>
            <p:cNvSpPr>
              <a:spLocks noChangeArrowheads="1"/>
            </p:cNvSpPr>
            <p:nvPr/>
          </p:nvSpPr>
          <p:spPr bwMode="auto">
            <a:xfrm>
              <a:off x="3747773" y="5107464"/>
              <a:ext cx="72008" cy="7200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39" name="Oval 63"/>
            <p:cNvSpPr>
              <a:spLocks noChangeArrowheads="1"/>
            </p:cNvSpPr>
            <p:nvPr/>
          </p:nvSpPr>
          <p:spPr bwMode="auto">
            <a:xfrm>
              <a:off x="3934602" y="5112874"/>
              <a:ext cx="72008" cy="7200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40" name="Oval 64"/>
            <p:cNvSpPr>
              <a:spLocks noChangeArrowheads="1"/>
            </p:cNvSpPr>
            <p:nvPr/>
          </p:nvSpPr>
          <p:spPr bwMode="auto">
            <a:xfrm>
              <a:off x="4103056" y="5112221"/>
              <a:ext cx="72008" cy="7200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41" name="Oval 65"/>
            <p:cNvSpPr>
              <a:spLocks noChangeArrowheads="1"/>
            </p:cNvSpPr>
            <p:nvPr/>
          </p:nvSpPr>
          <p:spPr bwMode="auto">
            <a:xfrm>
              <a:off x="4280371" y="5112874"/>
              <a:ext cx="72008" cy="7200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42" name="Oval 66"/>
            <p:cNvSpPr>
              <a:spLocks noChangeArrowheads="1"/>
            </p:cNvSpPr>
            <p:nvPr/>
          </p:nvSpPr>
          <p:spPr bwMode="auto">
            <a:xfrm>
              <a:off x="4452929" y="5112221"/>
              <a:ext cx="72008" cy="7200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43" name="Oval 67"/>
            <p:cNvSpPr>
              <a:spLocks noChangeArrowheads="1"/>
            </p:cNvSpPr>
            <p:nvPr/>
          </p:nvSpPr>
          <p:spPr bwMode="auto">
            <a:xfrm>
              <a:off x="4639758" y="5117631"/>
              <a:ext cx="72008" cy="7200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44" name="Oval 68"/>
            <p:cNvSpPr>
              <a:spLocks noChangeArrowheads="1"/>
            </p:cNvSpPr>
            <p:nvPr/>
          </p:nvSpPr>
          <p:spPr bwMode="auto">
            <a:xfrm>
              <a:off x="4808212" y="5116978"/>
              <a:ext cx="72008" cy="7200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45" name="Oval 69"/>
            <p:cNvSpPr>
              <a:spLocks noChangeArrowheads="1"/>
            </p:cNvSpPr>
            <p:nvPr/>
          </p:nvSpPr>
          <p:spPr bwMode="auto">
            <a:xfrm>
              <a:off x="4985527" y="5117631"/>
              <a:ext cx="72008" cy="7200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46" name="Oval 70"/>
            <p:cNvSpPr>
              <a:spLocks noChangeArrowheads="1"/>
            </p:cNvSpPr>
            <p:nvPr/>
          </p:nvSpPr>
          <p:spPr bwMode="auto">
            <a:xfrm>
              <a:off x="5168905" y="5112221"/>
              <a:ext cx="72008" cy="7200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47" name="Oval 71"/>
            <p:cNvSpPr>
              <a:spLocks noChangeArrowheads="1"/>
            </p:cNvSpPr>
            <p:nvPr/>
          </p:nvSpPr>
          <p:spPr bwMode="auto">
            <a:xfrm>
              <a:off x="5355734" y="5117631"/>
              <a:ext cx="72008" cy="7200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48" name="Oval 77"/>
            <p:cNvSpPr>
              <a:spLocks noChangeArrowheads="1"/>
            </p:cNvSpPr>
            <p:nvPr/>
          </p:nvSpPr>
          <p:spPr bwMode="auto">
            <a:xfrm>
              <a:off x="4067944" y="5877272"/>
              <a:ext cx="72008" cy="720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49" name="Oval 79"/>
            <p:cNvSpPr>
              <a:spLocks noChangeArrowheads="1"/>
            </p:cNvSpPr>
            <p:nvPr/>
          </p:nvSpPr>
          <p:spPr bwMode="auto">
            <a:xfrm>
              <a:off x="4417817" y="5877272"/>
              <a:ext cx="72008" cy="720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50" name="Oval 81"/>
            <p:cNvSpPr>
              <a:spLocks noChangeArrowheads="1"/>
            </p:cNvSpPr>
            <p:nvPr/>
          </p:nvSpPr>
          <p:spPr bwMode="auto">
            <a:xfrm>
              <a:off x="4773100" y="5882029"/>
              <a:ext cx="72008" cy="720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51" name="Oval 83"/>
            <p:cNvSpPr>
              <a:spLocks noChangeArrowheads="1"/>
            </p:cNvSpPr>
            <p:nvPr/>
          </p:nvSpPr>
          <p:spPr bwMode="auto">
            <a:xfrm>
              <a:off x="5133793" y="5877272"/>
              <a:ext cx="72008" cy="720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52" name="Oval 93"/>
            <p:cNvSpPr>
              <a:spLocks noChangeArrowheads="1"/>
            </p:cNvSpPr>
            <p:nvPr/>
          </p:nvSpPr>
          <p:spPr bwMode="auto">
            <a:xfrm>
              <a:off x="4283968" y="4653136"/>
              <a:ext cx="72008" cy="7200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53" name="Oval 94"/>
            <p:cNvSpPr>
              <a:spLocks noChangeArrowheads="1"/>
            </p:cNvSpPr>
            <p:nvPr/>
          </p:nvSpPr>
          <p:spPr bwMode="auto">
            <a:xfrm>
              <a:off x="4470797" y="4658546"/>
              <a:ext cx="72008" cy="7200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54" name="Oval 95"/>
            <p:cNvSpPr>
              <a:spLocks noChangeArrowheads="1"/>
            </p:cNvSpPr>
            <p:nvPr/>
          </p:nvSpPr>
          <p:spPr bwMode="auto">
            <a:xfrm>
              <a:off x="4639251" y="4657893"/>
              <a:ext cx="72008" cy="7200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55" name="Oval 96"/>
            <p:cNvSpPr>
              <a:spLocks noChangeArrowheads="1"/>
            </p:cNvSpPr>
            <p:nvPr/>
          </p:nvSpPr>
          <p:spPr bwMode="auto">
            <a:xfrm>
              <a:off x="4816566" y="4658546"/>
              <a:ext cx="72008" cy="7200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</p:grpSp>
      <p:cxnSp>
        <p:nvCxnSpPr>
          <p:cNvPr id="56" name="Straight Arrow Connector 98"/>
          <p:cNvCxnSpPr>
            <a:stCxn id="57" idx="1"/>
          </p:cNvCxnSpPr>
          <p:nvPr/>
        </p:nvCxnSpPr>
        <p:spPr bwMode="auto">
          <a:xfrm flipH="1">
            <a:off x="4837113" y="4015581"/>
            <a:ext cx="776287" cy="1194594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7" name="TextBox 99"/>
          <p:cNvSpPr txBox="1">
            <a:spLocks noChangeArrowheads="1"/>
          </p:cNvSpPr>
          <p:nvPr/>
        </p:nvSpPr>
        <p:spPr bwMode="auto">
          <a:xfrm>
            <a:off x="5613400" y="3276600"/>
            <a:ext cx="3311525" cy="1477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just"/>
            <a:r>
              <a:rPr lang="en-US">
                <a:solidFill>
                  <a:srgbClr val="000000"/>
                </a:solidFill>
              </a:rPr>
              <a:t>Praticamente todos os elétrons </a:t>
            </a:r>
            <a:r>
              <a:rPr lang="en-US" altLang="en-US">
                <a:solidFill>
                  <a:srgbClr val="000000"/>
                </a:solidFill>
              </a:rPr>
              <a:t>‘</a:t>
            </a:r>
            <a:r>
              <a:rPr lang="en-US">
                <a:solidFill>
                  <a:srgbClr val="000000"/>
                </a:solidFill>
              </a:rPr>
              <a:t>extras</a:t>
            </a:r>
            <a:r>
              <a:rPr lang="en-US" altLang="en-US">
                <a:solidFill>
                  <a:srgbClr val="000000"/>
                </a:solidFill>
              </a:rPr>
              <a:t>’</a:t>
            </a:r>
            <a:r>
              <a:rPr lang="en-US">
                <a:solidFill>
                  <a:srgbClr val="000000"/>
                </a:solidFill>
              </a:rPr>
              <a:t> são facilmente excitados para a banda de condução, juntamente com alguns da banda de valência</a:t>
            </a:r>
          </a:p>
        </p:txBody>
      </p:sp>
    </p:spTree>
    <p:extLst>
      <p:ext uri="{BB962C8B-B14F-4D97-AF65-F5344CB8AC3E}">
        <p14:creationId xmlns:p14="http://schemas.microsoft.com/office/powerpoint/2010/main" val="2769497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8" grpId="0" animBg="1"/>
      <p:bldP spid="5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Semicondutores</a:t>
            </a:r>
            <a:r>
              <a:rPr lang="en-US" dirty="0" smtClean="0"/>
              <a:t> </a:t>
            </a:r>
            <a:r>
              <a:rPr lang="en-US" dirty="0" err="1" smtClean="0"/>
              <a:t>tipo</a:t>
            </a:r>
            <a:r>
              <a:rPr lang="en-US" dirty="0" smtClean="0"/>
              <a:t> </a:t>
            </a:r>
            <a:r>
              <a:rPr lang="en-US" i="1" dirty="0" smtClean="0"/>
              <a:t>p</a:t>
            </a:r>
            <a:endParaRPr lang="en-US" dirty="0"/>
          </a:p>
        </p:txBody>
      </p:sp>
      <p:pic>
        <p:nvPicPr>
          <p:cNvPr id="3" name="Picture 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36" b="24201"/>
          <a:stretch/>
        </p:blipFill>
        <p:spPr bwMode="auto">
          <a:xfrm>
            <a:off x="995363" y="1570038"/>
            <a:ext cx="1631950" cy="259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 l="6263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" name="Picture 1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35" t="1" b="12906"/>
          <a:stretch/>
        </p:blipFill>
        <p:spPr bwMode="auto">
          <a:xfrm>
            <a:off x="369888" y="4233863"/>
            <a:ext cx="2520950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 l="4933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2987675" y="1570038"/>
            <a:ext cx="6127750" cy="2395537"/>
            <a:chOff x="2987675" y="1341438"/>
            <a:chExt cx="6127750" cy="2395537"/>
          </a:xfrm>
        </p:grpSpPr>
        <p:cxnSp>
          <p:nvCxnSpPr>
            <p:cNvPr id="6" name="Straight Arrow Connector 9"/>
            <p:cNvCxnSpPr/>
            <p:nvPr/>
          </p:nvCxnSpPr>
          <p:spPr bwMode="auto">
            <a:xfrm>
              <a:off x="5651500" y="3017838"/>
              <a:ext cx="0" cy="125412"/>
            </a:xfrm>
            <a:prstGeom prst="straightConnector1">
              <a:avLst/>
            </a:prstGeom>
            <a:solidFill>
              <a:srgbClr val="00B8FF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triangle" w="med" len="sm"/>
              <a:tailEnd type="triangle" w="med" len="sm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grpSp>
          <p:nvGrpSpPr>
            <p:cNvPr id="7" name="Group 2"/>
            <p:cNvGrpSpPr>
              <a:grpSpLocks/>
            </p:cNvGrpSpPr>
            <p:nvPr/>
          </p:nvGrpSpPr>
          <p:grpSpPr bwMode="auto">
            <a:xfrm>
              <a:off x="2987675" y="1341438"/>
              <a:ext cx="6127750" cy="2395537"/>
              <a:chOff x="2987675" y="1341438"/>
              <a:chExt cx="6127750" cy="2395537"/>
            </a:xfrm>
          </p:grpSpPr>
          <p:cxnSp>
            <p:nvCxnSpPr>
              <p:cNvPr id="8" name="Straight Arrow Connector 19"/>
              <p:cNvCxnSpPr/>
              <p:nvPr/>
            </p:nvCxnSpPr>
            <p:spPr bwMode="auto">
              <a:xfrm flipH="1">
                <a:off x="5075238" y="2420938"/>
                <a:ext cx="720725" cy="617537"/>
              </a:xfrm>
              <a:prstGeom prst="straightConnector1">
                <a:avLst/>
              </a:prstGeom>
              <a:solidFill>
                <a:srgbClr val="00B8FF"/>
              </a:solidFill>
              <a:ln w="254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9" name="TextBox 20"/>
              <p:cNvSpPr txBox="1">
                <a:spLocks noChangeArrowheads="1"/>
              </p:cNvSpPr>
              <p:nvPr/>
            </p:nvSpPr>
            <p:spPr bwMode="auto">
              <a:xfrm>
                <a:off x="5795618" y="1370013"/>
                <a:ext cx="3319807" cy="14773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pPr algn="just"/>
                <a:r>
                  <a:rPr lang="en-US">
                    <a:solidFill>
                      <a:srgbClr val="000000"/>
                    </a:solidFill>
                  </a:rPr>
                  <a:t>A presença do dopante leva a surgirem novos níveis logo acima da banda de condução, os quais estão vazios (ocupados por buracos) a T=0</a:t>
                </a:r>
              </a:p>
            </p:txBody>
          </p:sp>
          <p:cxnSp>
            <p:nvCxnSpPr>
              <p:cNvPr id="10" name="Straight Connector 3"/>
              <p:cNvCxnSpPr/>
              <p:nvPr/>
            </p:nvCxnSpPr>
            <p:spPr bwMode="auto">
              <a:xfrm>
                <a:off x="3630613" y="3059113"/>
                <a:ext cx="1944687" cy="0"/>
              </a:xfrm>
              <a:prstGeom prst="line">
                <a:avLst/>
              </a:prstGeom>
              <a:solidFill>
                <a:srgbClr val="00B8FF"/>
              </a:solidFill>
              <a:ln w="254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11" name="TextBox 27"/>
              <p:cNvSpPr txBox="1">
                <a:spLocks noChangeArrowheads="1"/>
              </p:cNvSpPr>
              <p:nvPr/>
            </p:nvSpPr>
            <p:spPr bwMode="auto">
              <a:xfrm flipH="1">
                <a:off x="5723610" y="2853272"/>
                <a:ext cx="1584182" cy="3693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</a:rPr>
                  <a:t>E</a:t>
                </a:r>
                <a:r>
                  <a:rPr lang="en-US" baseline="-25000">
                    <a:solidFill>
                      <a:srgbClr val="000000"/>
                    </a:solidFill>
                  </a:rPr>
                  <a:t>a</a:t>
                </a:r>
                <a:r>
                  <a:rPr lang="en-US">
                    <a:solidFill>
                      <a:srgbClr val="000000"/>
                    </a:solidFill>
                  </a:rPr>
                  <a:t>&lt;&lt; E</a:t>
                </a:r>
                <a:r>
                  <a:rPr lang="en-US" baseline="-25000">
                    <a:solidFill>
                      <a:srgbClr val="000000"/>
                    </a:solidFill>
                  </a:rPr>
                  <a:t>g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2" name="Group 2"/>
              <p:cNvGrpSpPr>
                <a:grpSpLocks/>
              </p:cNvGrpSpPr>
              <p:nvPr/>
            </p:nvGrpSpPr>
            <p:grpSpPr bwMode="auto">
              <a:xfrm>
                <a:off x="2987675" y="1341438"/>
                <a:ext cx="2592388" cy="2395537"/>
                <a:chOff x="2987675" y="1341438"/>
                <a:chExt cx="2592388" cy="2395537"/>
              </a:xfrm>
            </p:grpSpPr>
            <p:sp>
              <p:nvSpPr>
                <p:cNvPr id="13" name="Rectangle 15"/>
                <p:cNvSpPr>
                  <a:spLocks noChangeArrowheads="1"/>
                </p:cNvSpPr>
                <p:nvPr/>
              </p:nvSpPr>
              <p:spPr bwMode="auto">
                <a:xfrm>
                  <a:off x="3635772" y="3121434"/>
                  <a:ext cx="1944291" cy="615541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>
                    <a:spcBef>
                      <a:spcPts val="500"/>
                    </a:spcBef>
                    <a:buClr>
                      <a:srgbClr val="60B5CC"/>
                    </a:buClr>
                    <a:buSzPct val="90000"/>
                  </a:pPr>
                  <a:r>
                    <a:rPr lang="en-US" sz="2000">
                      <a:solidFill>
                        <a:srgbClr val="000000"/>
                      </a:solidFill>
                    </a:rPr>
                    <a:t>Valência</a:t>
                  </a:r>
                </a:p>
              </p:txBody>
            </p:sp>
            <p:sp>
              <p:nvSpPr>
                <p:cNvPr id="14" name="Rectangle 16"/>
                <p:cNvSpPr/>
                <p:nvPr/>
              </p:nvSpPr>
              <p:spPr bwMode="auto">
                <a:xfrm>
                  <a:off x="3635375" y="1881188"/>
                  <a:ext cx="1944688" cy="615950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txBody>
                <a:bodyPr anchor="ctr">
                  <a:spAutoFit/>
                </a:bodyPr>
                <a:lstStyle/>
                <a:p>
                  <a:pPr algn="ctr">
                    <a:spcBef>
                      <a:spcPts val="500"/>
                    </a:spcBef>
                    <a:buClr>
                      <a:srgbClr val="60B5CC"/>
                    </a:buClr>
                    <a:buSzPct val="90000"/>
                  </a:pPr>
                  <a:r>
                    <a:rPr lang="en-US" sz="2000">
                      <a:solidFill>
                        <a:srgbClr val="000000"/>
                      </a:solidFill>
                    </a:rPr>
                    <a:t>Condução</a:t>
                  </a:r>
                </a:p>
              </p:txBody>
            </p:sp>
            <p:sp>
              <p:nvSpPr>
                <p:cNvPr id="15" name="TextBox 4"/>
                <p:cNvSpPr txBox="1">
                  <a:spLocks noChangeArrowheads="1"/>
                </p:cNvSpPr>
                <p:nvPr/>
              </p:nvSpPr>
              <p:spPr bwMode="auto">
                <a:xfrm>
                  <a:off x="4211858" y="1341438"/>
                  <a:ext cx="866907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>
                      <a:solidFill>
                        <a:srgbClr val="000000"/>
                      </a:solidFill>
                    </a:rPr>
                    <a:t>T = 0K</a:t>
                  </a:r>
                </a:p>
              </p:txBody>
            </p:sp>
            <p:cxnSp>
              <p:nvCxnSpPr>
                <p:cNvPr id="16" name="Straight Arrow Connector 6"/>
                <p:cNvCxnSpPr/>
                <p:nvPr/>
              </p:nvCxnSpPr>
              <p:spPr bwMode="auto">
                <a:xfrm>
                  <a:off x="3419475" y="2493963"/>
                  <a:ext cx="0" cy="647700"/>
                </a:xfrm>
                <a:prstGeom prst="straightConnector1">
                  <a:avLst/>
                </a:prstGeom>
                <a:solidFill>
                  <a:srgbClr val="00B8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arrow"/>
                  <a:tailEnd type="arrow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7" name="TextBox 7"/>
                <p:cNvSpPr txBox="1">
                  <a:spLocks noChangeArrowheads="1"/>
                </p:cNvSpPr>
                <p:nvPr/>
              </p:nvSpPr>
              <p:spPr bwMode="auto">
                <a:xfrm flipH="1">
                  <a:off x="2987675" y="2637459"/>
                  <a:ext cx="504075" cy="3692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en-US">
                      <a:solidFill>
                        <a:srgbClr val="000000"/>
                      </a:solidFill>
                    </a:rPr>
                    <a:t>E</a:t>
                  </a:r>
                  <a:r>
                    <a:rPr lang="en-US" baseline="-25000">
                      <a:solidFill>
                        <a:srgbClr val="000000"/>
                      </a:solidFill>
                    </a:rPr>
                    <a:t>g</a:t>
                  </a:r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18" name="Group 8"/>
          <p:cNvGrpSpPr>
            <a:grpSpLocks/>
          </p:cNvGrpSpPr>
          <p:nvPr/>
        </p:nvGrpSpPr>
        <p:grpSpPr bwMode="auto">
          <a:xfrm>
            <a:off x="2962275" y="4286250"/>
            <a:ext cx="3103563" cy="2395538"/>
            <a:chOff x="2962275" y="4057650"/>
            <a:chExt cx="3103563" cy="2395538"/>
          </a:xfrm>
        </p:grpSpPr>
        <p:sp>
          <p:nvSpPr>
            <p:cNvPr id="19" name="TextBox 59"/>
            <p:cNvSpPr txBox="1">
              <a:spLocks noChangeArrowheads="1"/>
            </p:cNvSpPr>
            <p:nvPr/>
          </p:nvSpPr>
          <p:spPr bwMode="auto">
            <a:xfrm flipH="1">
              <a:off x="2962275" y="5353050"/>
              <a:ext cx="5048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</a:rPr>
                <a:t>E</a:t>
              </a:r>
              <a:r>
                <a:rPr lang="en-US" baseline="-25000">
                  <a:solidFill>
                    <a:srgbClr val="000000"/>
                  </a:solidFill>
                </a:rPr>
                <a:t>g</a:t>
              </a:r>
              <a:endParaRPr lang="en-US">
                <a:solidFill>
                  <a:srgbClr val="000000"/>
                </a:solidFill>
              </a:endParaRPr>
            </a:p>
          </p:txBody>
        </p:sp>
        <p:grpSp>
          <p:nvGrpSpPr>
            <p:cNvPr id="20" name="Group 7"/>
            <p:cNvGrpSpPr>
              <a:grpSpLocks/>
            </p:cNvGrpSpPr>
            <p:nvPr/>
          </p:nvGrpSpPr>
          <p:grpSpPr bwMode="auto">
            <a:xfrm>
              <a:off x="3394075" y="4057650"/>
              <a:ext cx="2671763" cy="2395538"/>
              <a:chOff x="3394075" y="4057650"/>
              <a:chExt cx="2671763" cy="2395538"/>
            </a:xfrm>
          </p:grpSpPr>
          <p:sp>
            <p:nvSpPr>
              <p:cNvPr id="21" name="Rectangle 54"/>
              <p:cNvSpPr>
                <a:spLocks noChangeArrowheads="1"/>
              </p:cNvSpPr>
              <p:nvPr/>
            </p:nvSpPr>
            <p:spPr bwMode="auto">
              <a:xfrm>
                <a:off x="3609975" y="5837238"/>
                <a:ext cx="1946275" cy="61595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</a:pPr>
                <a:r>
                  <a:rPr lang="en-US" sz="2000">
                    <a:solidFill>
                      <a:srgbClr val="000000"/>
                    </a:solidFill>
                  </a:rPr>
                  <a:t>Valência</a:t>
                </a:r>
              </a:p>
            </p:txBody>
          </p:sp>
          <p:sp>
            <p:nvSpPr>
              <p:cNvPr id="22" name="Rectangle 55"/>
              <p:cNvSpPr/>
              <p:nvPr/>
            </p:nvSpPr>
            <p:spPr bwMode="auto">
              <a:xfrm>
                <a:off x="3609975" y="4597400"/>
                <a:ext cx="1946275" cy="61595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</a:pPr>
                <a:r>
                  <a:rPr lang="en-US" sz="2000">
                    <a:solidFill>
                      <a:srgbClr val="000000"/>
                    </a:solidFill>
                  </a:rPr>
                  <a:t>Condução</a:t>
                </a:r>
              </a:p>
            </p:txBody>
          </p:sp>
          <p:sp>
            <p:nvSpPr>
              <p:cNvPr id="23" name="TextBox 57"/>
              <p:cNvSpPr txBox="1">
                <a:spLocks noChangeArrowheads="1"/>
              </p:cNvSpPr>
              <p:nvPr/>
            </p:nvSpPr>
            <p:spPr bwMode="auto">
              <a:xfrm>
                <a:off x="4186238" y="4057650"/>
                <a:ext cx="868362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</a:rPr>
                  <a:t>T &gt; 0K</a:t>
                </a:r>
              </a:p>
            </p:txBody>
          </p:sp>
          <p:cxnSp>
            <p:nvCxnSpPr>
              <p:cNvPr id="24" name="Straight Arrow Connector 58"/>
              <p:cNvCxnSpPr/>
              <p:nvPr/>
            </p:nvCxnSpPr>
            <p:spPr bwMode="auto">
              <a:xfrm>
                <a:off x="3394075" y="5210175"/>
                <a:ext cx="0" cy="647700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arrow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25" name="Oval 62"/>
              <p:cNvSpPr>
                <a:spLocks noChangeArrowheads="1"/>
              </p:cNvSpPr>
              <p:nvPr/>
            </p:nvSpPr>
            <p:spPr bwMode="auto">
              <a:xfrm>
                <a:off x="3748088" y="5735638"/>
                <a:ext cx="71437" cy="71437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26" name="Oval 63"/>
              <p:cNvSpPr>
                <a:spLocks noChangeArrowheads="1"/>
              </p:cNvSpPr>
              <p:nvPr/>
            </p:nvSpPr>
            <p:spPr bwMode="auto">
              <a:xfrm>
                <a:off x="3933825" y="5741988"/>
                <a:ext cx="73025" cy="71437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27" name="Oval 64"/>
              <p:cNvSpPr>
                <a:spLocks noChangeArrowheads="1"/>
              </p:cNvSpPr>
              <p:nvPr/>
            </p:nvSpPr>
            <p:spPr bwMode="auto">
              <a:xfrm>
                <a:off x="4103688" y="5740400"/>
                <a:ext cx="71437" cy="714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28" name="Oval 65"/>
              <p:cNvSpPr>
                <a:spLocks noChangeArrowheads="1"/>
              </p:cNvSpPr>
              <p:nvPr/>
            </p:nvSpPr>
            <p:spPr bwMode="auto">
              <a:xfrm>
                <a:off x="4279900" y="5741988"/>
                <a:ext cx="73025" cy="71437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29" name="Oval 66"/>
              <p:cNvSpPr>
                <a:spLocks noChangeArrowheads="1"/>
              </p:cNvSpPr>
              <p:nvPr/>
            </p:nvSpPr>
            <p:spPr bwMode="auto">
              <a:xfrm>
                <a:off x="4452938" y="5740400"/>
                <a:ext cx="71437" cy="714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30" name="Oval 67"/>
              <p:cNvSpPr>
                <a:spLocks noChangeArrowheads="1"/>
              </p:cNvSpPr>
              <p:nvPr/>
            </p:nvSpPr>
            <p:spPr bwMode="auto">
              <a:xfrm>
                <a:off x="4640263" y="5746750"/>
                <a:ext cx="71437" cy="714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31" name="Oval 68"/>
              <p:cNvSpPr>
                <a:spLocks noChangeArrowheads="1"/>
              </p:cNvSpPr>
              <p:nvPr/>
            </p:nvSpPr>
            <p:spPr bwMode="auto">
              <a:xfrm>
                <a:off x="4808538" y="5745163"/>
                <a:ext cx="71437" cy="71437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32" name="Oval 69"/>
              <p:cNvSpPr>
                <a:spLocks noChangeArrowheads="1"/>
              </p:cNvSpPr>
              <p:nvPr/>
            </p:nvSpPr>
            <p:spPr bwMode="auto">
              <a:xfrm>
                <a:off x="4986338" y="5746750"/>
                <a:ext cx="71437" cy="714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33" name="Oval 70"/>
              <p:cNvSpPr>
                <a:spLocks noChangeArrowheads="1"/>
              </p:cNvSpPr>
              <p:nvPr/>
            </p:nvSpPr>
            <p:spPr bwMode="auto">
              <a:xfrm>
                <a:off x="5168900" y="5740400"/>
                <a:ext cx="73025" cy="714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34" name="Oval 71"/>
              <p:cNvSpPr>
                <a:spLocks noChangeArrowheads="1"/>
              </p:cNvSpPr>
              <p:nvPr/>
            </p:nvSpPr>
            <p:spPr bwMode="auto">
              <a:xfrm>
                <a:off x="5356225" y="5746750"/>
                <a:ext cx="71438" cy="714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35" name="Oval 79"/>
              <p:cNvSpPr>
                <a:spLocks noChangeArrowheads="1"/>
              </p:cNvSpPr>
              <p:nvPr/>
            </p:nvSpPr>
            <p:spPr bwMode="auto">
              <a:xfrm>
                <a:off x="4371975" y="6316663"/>
                <a:ext cx="71438" cy="730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36" name="Oval 81"/>
              <p:cNvSpPr>
                <a:spLocks noChangeArrowheads="1"/>
              </p:cNvSpPr>
              <p:nvPr/>
            </p:nvSpPr>
            <p:spPr bwMode="auto">
              <a:xfrm>
                <a:off x="4727575" y="6321425"/>
                <a:ext cx="71438" cy="730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37" name="Oval 83"/>
              <p:cNvSpPr>
                <a:spLocks noChangeArrowheads="1"/>
              </p:cNvSpPr>
              <p:nvPr/>
            </p:nvSpPr>
            <p:spPr bwMode="auto">
              <a:xfrm>
                <a:off x="5087938" y="6316663"/>
                <a:ext cx="71437" cy="730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38" name="Oval 94"/>
              <p:cNvSpPr>
                <a:spLocks noChangeArrowheads="1"/>
              </p:cNvSpPr>
              <p:nvPr/>
            </p:nvSpPr>
            <p:spPr bwMode="auto">
              <a:xfrm>
                <a:off x="4470400" y="4659313"/>
                <a:ext cx="73025" cy="71437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39" name="Oval 95"/>
              <p:cNvSpPr>
                <a:spLocks noChangeArrowheads="1"/>
              </p:cNvSpPr>
              <p:nvPr/>
            </p:nvSpPr>
            <p:spPr bwMode="auto">
              <a:xfrm>
                <a:off x="4638675" y="4657725"/>
                <a:ext cx="73025" cy="714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40" name="Oval 96"/>
              <p:cNvSpPr>
                <a:spLocks noChangeArrowheads="1"/>
              </p:cNvSpPr>
              <p:nvPr/>
            </p:nvSpPr>
            <p:spPr bwMode="auto">
              <a:xfrm>
                <a:off x="4816475" y="4659313"/>
                <a:ext cx="73025" cy="71437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cxnSp>
            <p:nvCxnSpPr>
              <p:cNvPr id="41" name="Straight Connector 89"/>
              <p:cNvCxnSpPr/>
              <p:nvPr/>
            </p:nvCxnSpPr>
            <p:spPr bwMode="auto">
              <a:xfrm>
                <a:off x="3635375" y="5780088"/>
                <a:ext cx="1944688" cy="0"/>
              </a:xfrm>
              <a:prstGeom prst="line">
                <a:avLst/>
              </a:prstGeom>
              <a:solidFill>
                <a:srgbClr val="00B8FF"/>
              </a:solidFill>
              <a:ln w="254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2" name="Straight Arrow Connector 90"/>
              <p:cNvCxnSpPr/>
              <p:nvPr/>
            </p:nvCxnSpPr>
            <p:spPr bwMode="auto">
              <a:xfrm>
                <a:off x="5657850" y="5738813"/>
                <a:ext cx="0" cy="125412"/>
              </a:xfrm>
              <a:prstGeom prst="straightConnector1">
                <a:avLst/>
              </a:prstGeom>
              <a:solidFill>
                <a:srgbClr val="00B8FF"/>
              </a:solidFill>
              <a:ln w="15875" cap="flat" cmpd="sng" algn="ctr">
                <a:solidFill>
                  <a:schemeClr val="tx1"/>
                </a:solidFill>
                <a:prstDash val="solid"/>
                <a:round/>
                <a:headEnd type="triangle" w="med" len="sm"/>
                <a:tailEnd type="triangle" w="med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43" name="TextBox 91"/>
              <p:cNvSpPr txBox="1">
                <a:spLocks noChangeArrowheads="1"/>
              </p:cNvSpPr>
              <p:nvPr/>
            </p:nvSpPr>
            <p:spPr bwMode="auto">
              <a:xfrm flipH="1">
                <a:off x="5062538" y="5264150"/>
                <a:ext cx="1003300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</a:rPr>
                  <a:t>E</a:t>
                </a:r>
                <a:r>
                  <a:rPr lang="en-US" baseline="-25000">
                    <a:solidFill>
                      <a:srgbClr val="000000"/>
                    </a:solidFill>
                  </a:rPr>
                  <a:t>a</a:t>
                </a:r>
                <a:r>
                  <a:rPr lang="en-US">
                    <a:solidFill>
                      <a:srgbClr val="000000"/>
                    </a:solidFill>
                  </a:rPr>
                  <a:t>&lt;&lt; E</a:t>
                </a:r>
                <a:r>
                  <a:rPr lang="en-US" baseline="-25000">
                    <a:solidFill>
                      <a:srgbClr val="000000"/>
                    </a:solidFill>
                  </a:rPr>
                  <a:t>g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Oval 92"/>
              <p:cNvSpPr>
                <a:spLocks noChangeArrowheads="1"/>
              </p:cNvSpPr>
              <p:nvPr/>
            </p:nvSpPr>
            <p:spPr bwMode="auto">
              <a:xfrm>
                <a:off x="3741738" y="5867400"/>
                <a:ext cx="71437" cy="714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45" name="Oval 97"/>
              <p:cNvSpPr>
                <a:spLocks noChangeArrowheads="1"/>
              </p:cNvSpPr>
              <p:nvPr/>
            </p:nvSpPr>
            <p:spPr bwMode="auto">
              <a:xfrm>
                <a:off x="3929063" y="5872163"/>
                <a:ext cx="71437" cy="730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46" name="Oval 100"/>
              <p:cNvSpPr>
                <a:spLocks noChangeArrowheads="1"/>
              </p:cNvSpPr>
              <p:nvPr/>
            </p:nvSpPr>
            <p:spPr bwMode="auto">
              <a:xfrm>
                <a:off x="4097338" y="5872163"/>
                <a:ext cx="71437" cy="714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47" name="Oval 101"/>
              <p:cNvSpPr>
                <a:spLocks noChangeArrowheads="1"/>
              </p:cNvSpPr>
              <p:nvPr/>
            </p:nvSpPr>
            <p:spPr bwMode="auto">
              <a:xfrm>
                <a:off x="4275138" y="5872163"/>
                <a:ext cx="71437" cy="730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48" name="Oval 102"/>
              <p:cNvSpPr>
                <a:spLocks noChangeArrowheads="1"/>
              </p:cNvSpPr>
              <p:nvPr/>
            </p:nvSpPr>
            <p:spPr bwMode="auto">
              <a:xfrm>
                <a:off x="4446588" y="5872163"/>
                <a:ext cx="73025" cy="714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49" name="Oval 103"/>
              <p:cNvSpPr>
                <a:spLocks noChangeArrowheads="1"/>
              </p:cNvSpPr>
              <p:nvPr/>
            </p:nvSpPr>
            <p:spPr bwMode="auto">
              <a:xfrm>
                <a:off x="4633913" y="5876925"/>
                <a:ext cx="71437" cy="730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50" name="Oval 104"/>
              <p:cNvSpPr>
                <a:spLocks noChangeArrowheads="1"/>
              </p:cNvSpPr>
              <p:nvPr/>
            </p:nvSpPr>
            <p:spPr bwMode="auto">
              <a:xfrm>
                <a:off x="4802188" y="5876925"/>
                <a:ext cx="73025" cy="714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51" name="Oval 105"/>
              <p:cNvSpPr>
                <a:spLocks noChangeArrowheads="1"/>
              </p:cNvSpPr>
              <p:nvPr/>
            </p:nvSpPr>
            <p:spPr bwMode="auto">
              <a:xfrm>
                <a:off x="4979988" y="5876925"/>
                <a:ext cx="71437" cy="730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52" name="Oval 106"/>
              <p:cNvSpPr>
                <a:spLocks noChangeArrowheads="1"/>
              </p:cNvSpPr>
              <p:nvPr/>
            </p:nvSpPr>
            <p:spPr bwMode="auto">
              <a:xfrm>
                <a:off x="5162550" y="5872163"/>
                <a:ext cx="73025" cy="714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53" name="Oval 107"/>
              <p:cNvSpPr>
                <a:spLocks noChangeArrowheads="1"/>
              </p:cNvSpPr>
              <p:nvPr/>
            </p:nvSpPr>
            <p:spPr bwMode="auto">
              <a:xfrm>
                <a:off x="5349875" y="5876925"/>
                <a:ext cx="73025" cy="730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</p:grpSp>
      </p:grpSp>
      <p:sp>
        <p:nvSpPr>
          <p:cNvPr id="54" name="TextBox 99"/>
          <p:cNvSpPr txBox="1">
            <a:spLocks noChangeArrowheads="1"/>
          </p:cNvSpPr>
          <p:nvPr/>
        </p:nvSpPr>
        <p:spPr bwMode="auto">
          <a:xfrm>
            <a:off x="5795963" y="3427413"/>
            <a:ext cx="3311525" cy="1754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just"/>
            <a:r>
              <a:rPr lang="en-US">
                <a:solidFill>
                  <a:srgbClr val="000000"/>
                </a:solidFill>
              </a:rPr>
              <a:t>Praticamente todos os níveis </a:t>
            </a:r>
            <a:r>
              <a:rPr lang="en-US" altLang="en-US">
                <a:solidFill>
                  <a:srgbClr val="000000"/>
                </a:solidFill>
              </a:rPr>
              <a:t>‘</a:t>
            </a:r>
            <a:r>
              <a:rPr lang="en-US">
                <a:solidFill>
                  <a:srgbClr val="000000"/>
                </a:solidFill>
              </a:rPr>
              <a:t>extras</a:t>
            </a:r>
            <a:r>
              <a:rPr lang="en-US" altLang="en-US">
                <a:solidFill>
                  <a:srgbClr val="000000"/>
                </a:solidFill>
              </a:rPr>
              <a:t>’</a:t>
            </a:r>
            <a:r>
              <a:rPr lang="en-US">
                <a:solidFill>
                  <a:srgbClr val="000000"/>
                </a:solidFill>
              </a:rPr>
              <a:t> são facilmente preenchidos por elétrons excitados da banda de valência, criando um excesso de buracos</a:t>
            </a:r>
          </a:p>
        </p:txBody>
      </p:sp>
      <p:cxnSp>
        <p:nvCxnSpPr>
          <p:cNvPr id="55" name="Straight Arrow Connector 98"/>
          <p:cNvCxnSpPr>
            <a:stCxn id="54" idx="1"/>
          </p:cNvCxnSpPr>
          <p:nvPr/>
        </p:nvCxnSpPr>
        <p:spPr bwMode="auto">
          <a:xfrm flipH="1">
            <a:off x="4787901" y="4304507"/>
            <a:ext cx="1008062" cy="1670843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6" name="Text Box 13"/>
          <p:cNvSpPr txBox="1">
            <a:spLocks noChangeArrowheads="1"/>
          </p:cNvSpPr>
          <p:nvPr/>
        </p:nvSpPr>
        <p:spPr bwMode="auto">
          <a:xfrm>
            <a:off x="5867400" y="5257800"/>
            <a:ext cx="3209925" cy="1335087"/>
          </a:xfrm>
          <a:prstGeom prst="rect">
            <a:avLst/>
          </a:prstGeom>
          <a:noFill/>
          <a:ln w="19050" cap="flat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Tx/>
              <a:buFont typeface="Times New Roman" charset="0"/>
              <a:buNone/>
              <a:defRPr/>
            </a:pPr>
            <a:r>
              <a:rPr lang="pt-BR" b="1" smtClean="0">
                <a:solidFill>
                  <a:srgbClr val="FF0000"/>
                </a:solidFill>
              </a:rPr>
              <a:t>Muito mais portadores do que haveria sem a dopagem</a:t>
            </a:r>
          </a:p>
          <a:p>
            <a:pPr>
              <a:spcBef>
                <a:spcPts val="1200"/>
              </a:spcBef>
              <a:buClrTx/>
              <a:buFont typeface="Times New Roman" charset="0"/>
              <a:buNone/>
              <a:defRPr/>
            </a:pPr>
            <a:r>
              <a:rPr lang="pt-BR" b="1" smtClean="0">
                <a:solidFill>
                  <a:srgbClr val="FF0000"/>
                </a:solidFill>
              </a:rPr>
              <a:t>Imensa maioria dos portadores são buracos !</a:t>
            </a:r>
          </a:p>
        </p:txBody>
      </p:sp>
      <p:sp>
        <p:nvSpPr>
          <p:cNvPr id="57" name="TextBox 1"/>
          <p:cNvSpPr txBox="1">
            <a:spLocks noChangeArrowheads="1"/>
          </p:cNvSpPr>
          <p:nvPr/>
        </p:nvSpPr>
        <p:spPr bwMode="auto">
          <a:xfrm>
            <a:off x="-76200" y="6488113"/>
            <a:ext cx="5124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obs</a:t>
            </a:r>
            <a:r>
              <a:rPr lang="en-US" dirty="0">
                <a:solidFill>
                  <a:srgbClr val="000000"/>
                </a:solidFill>
              </a:rPr>
              <a:t>: </a:t>
            </a:r>
            <a:r>
              <a:rPr lang="en-US" dirty="0" err="1">
                <a:solidFill>
                  <a:srgbClr val="000000"/>
                </a:solidFill>
              </a:rPr>
              <a:t>atenção</a:t>
            </a:r>
            <a:r>
              <a:rPr lang="en-US" dirty="0">
                <a:solidFill>
                  <a:srgbClr val="000000"/>
                </a:solidFill>
              </a:rPr>
              <a:t> para </a:t>
            </a:r>
            <a:r>
              <a:rPr lang="en-US" dirty="0" err="1">
                <a:solidFill>
                  <a:srgbClr val="000000"/>
                </a:solidFill>
              </a:rPr>
              <a:t>erro</a:t>
            </a:r>
            <a:r>
              <a:rPr lang="en-US" dirty="0">
                <a:solidFill>
                  <a:srgbClr val="000000"/>
                </a:solidFill>
              </a:rPr>
              <a:t> no </a:t>
            </a:r>
            <a:r>
              <a:rPr lang="en-US" dirty="0" err="1">
                <a:solidFill>
                  <a:srgbClr val="000000"/>
                </a:solidFill>
              </a:rPr>
              <a:t>texto</a:t>
            </a:r>
            <a:r>
              <a:rPr lang="en-US" dirty="0">
                <a:solidFill>
                  <a:srgbClr val="000000"/>
                </a:solidFill>
              </a:rPr>
              <a:t> do </a:t>
            </a:r>
            <a:r>
              <a:rPr lang="en-US" dirty="0" err="1">
                <a:solidFill>
                  <a:srgbClr val="000000"/>
                </a:solidFill>
              </a:rPr>
              <a:t>livro</a:t>
            </a:r>
            <a:r>
              <a:rPr lang="en-US" dirty="0">
                <a:solidFill>
                  <a:srgbClr val="000000"/>
                </a:solidFill>
              </a:rPr>
              <a:t> (p. 290)!</a:t>
            </a:r>
          </a:p>
        </p:txBody>
      </p:sp>
    </p:spTree>
    <p:extLst>
      <p:ext uri="{BB962C8B-B14F-4D97-AF65-F5344CB8AC3E}">
        <p14:creationId xmlns:p14="http://schemas.microsoft.com/office/powerpoint/2010/main" val="183129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6" grpId="0" animBg="1"/>
      <p:bldP spid="5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Dopagem</a:t>
            </a:r>
            <a:endParaRPr lang="en-US" dirty="0"/>
          </a:p>
        </p:txBody>
      </p:sp>
      <p:pic>
        <p:nvPicPr>
          <p:cNvPr id="66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19095" r="14378" b="12527"/>
          <a:stretch>
            <a:fillRect/>
          </a:stretch>
        </p:blipFill>
        <p:spPr bwMode="auto">
          <a:xfrm>
            <a:off x="395288" y="1982787"/>
            <a:ext cx="8086725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9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junção</a:t>
            </a:r>
            <a:r>
              <a:rPr lang="en-US" dirty="0" smtClean="0"/>
              <a:t> p-n</a:t>
            </a:r>
            <a:endParaRPr lang="en-US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87313" y="1447800"/>
            <a:ext cx="84455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>
                <a:srgbClr val="F0AD00"/>
              </a:buClr>
              <a:buSzPct val="80000"/>
              <a:buFont typeface="Wingdings 2" charset="0"/>
              <a:buChar char=""/>
              <a:defRPr/>
            </a:pPr>
            <a:r>
              <a:rPr lang="pt-BR" sz="1600" dirty="0" smtClean="0"/>
              <a:t>Semicondutor dopado </a:t>
            </a:r>
            <a:r>
              <a:rPr lang="pt-BR" sz="1600" b="1" dirty="0" smtClean="0"/>
              <a:t>tipo-p em uma região </a:t>
            </a:r>
            <a:r>
              <a:rPr lang="pt-BR" sz="1600" dirty="0" smtClean="0"/>
              <a:t>e </a:t>
            </a:r>
            <a:r>
              <a:rPr lang="pt-BR" sz="1600" b="1" dirty="0" smtClean="0"/>
              <a:t>tipo-n em outra região bem ao lado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060575"/>
            <a:ext cx="3109913" cy="2271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76200" y="1773238"/>
            <a:ext cx="50720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1600" dirty="0">
                <a:solidFill>
                  <a:srgbClr val="000000"/>
                </a:solidFill>
              </a:rPr>
              <a:t>Elétrons em excesso da região n (esquerda) tendem a se difundir para a região p (direita).</a:t>
            </a: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1600" dirty="0">
              <a:solidFill>
                <a:srgbClr val="000000"/>
              </a:solidFill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678488" y="1700213"/>
            <a:ext cx="1341437" cy="64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ctr">
              <a:buClrTx/>
              <a:buFontTx/>
              <a:buNone/>
              <a:defRPr/>
            </a:pPr>
            <a:r>
              <a:rPr lang="pt-BR" smtClean="0">
                <a:solidFill>
                  <a:srgbClr val="C00000"/>
                </a:solidFill>
              </a:rPr>
              <a:t>corrente de difusão</a:t>
            </a:r>
          </a:p>
        </p:txBody>
      </p:sp>
      <p:grpSp>
        <p:nvGrpSpPr>
          <p:cNvPr id="7" name="Group 15"/>
          <p:cNvGrpSpPr>
            <a:grpSpLocks/>
          </p:cNvGrpSpPr>
          <p:nvPr/>
        </p:nvGrpSpPr>
        <p:grpSpPr bwMode="auto">
          <a:xfrm>
            <a:off x="5219700" y="4600575"/>
            <a:ext cx="3962400" cy="2284413"/>
            <a:chOff x="5220072" y="4600971"/>
            <a:chExt cx="3962400" cy="2284413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H="1">
              <a:off x="7350497" y="4754959"/>
              <a:ext cx="6350" cy="1828800"/>
            </a:xfrm>
            <a:prstGeom prst="line">
              <a:avLst/>
            </a:prstGeom>
            <a:noFill/>
            <a:ln w="6480" cap="rnd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5753472" y="5818584"/>
              <a:ext cx="3200400" cy="1587"/>
            </a:xfrm>
            <a:prstGeom prst="line">
              <a:avLst/>
            </a:prstGeom>
            <a:noFill/>
            <a:ln w="6480" cap="rnd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7658472" y="6353571"/>
              <a:ext cx="1295400" cy="1588"/>
            </a:xfrm>
            <a:prstGeom prst="line">
              <a:avLst/>
            </a:prstGeom>
            <a:noFill/>
            <a:ln w="19080" cap="rnd">
              <a:solidFill>
                <a:srgbClr val="00B05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5753472" y="5362971"/>
              <a:ext cx="1295400" cy="1588"/>
            </a:xfrm>
            <a:prstGeom prst="line">
              <a:avLst/>
            </a:prstGeom>
            <a:noFill/>
            <a:ln w="19080" cap="rnd">
              <a:solidFill>
                <a:srgbClr val="00B05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7048872" y="5362971"/>
              <a:ext cx="609600" cy="990600"/>
            </a:xfrm>
            <a:prstGeom prst="line">
              <a:avLst/>
            </a:prstGeom>
            <a:noFill/>
            <a:ln w="19080" cap="rnd">
              <a:solidFill>
                <a:srgbClr val="00B05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6972672" y="4600971"/>
              <a:ext cx="333375" cy="368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9pPr>
            </a:lstStyle>
            <a:p>
              <a:pPr>
                <a:buClrTx/>
                <a:buFontTx/>
                <a:buNone/>
                <a:defRPr/>
              </a:pPr>
              <a:r>
                <a:rPr lang="pt-BR" smtClean="0"/>
                <a:t>V</a:t>
              </a: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5220072" y="6578996"/>
              <a:ext cx="3962400" cy="306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9pPr>
            </a:lstStyle>
            <a:p>
              <a:pPr>
                <a:buClrTx/>
                <a:buFontTx/>
                <a:buNone/>
                <a:defRPr/>
              </a:pPr>
              <a:r>
                <a:rPr lang="pt-BR" sz="1400" smtClean="0"/>
                <a:t>Lembre-se: carga positiva </a:t>
              </a:r>
              <a:r>
                <a:rPr lang="pt-BR" sz="1400" smtClean="0">
                  <a:latin typeface="Symbol" charset="0"/>
                  <a:cs typeface="Symbol" charset="0"/>
                </a:rPr>
                <a:t></a:t>
              </a:r>
              <a:r>
                <a:rPr lang="pt-BR" sz="1400" smtClean="0"/>
                <a:t> potencial positivo</a:t>
              </a:r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5753472" y="4905771"/>
              <a:ext cx="1092200" cy="368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9pPr>
            </a:lstStyle>
            <a:p>
              <a:pPr>
                <a:buClrTx/>
                <a:buFontTx/>
                <a:buNone/>
                <a:defRPr/>
              </a:pPr>
              <a:r>
                <a:rPr lang="pt-BR" smtClean="0"/>
                <a:t>Região n</a:t>
              </a:r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7845797" y="4905771"/>
              <a:ext cx="1092200" cy="368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9pPr>
            </a:lstStyle>
            <a:p>
              <a:pPr>
                <a:buClrTx/>
                <a:buFontTx/>
                <a:buNone/>
                <a:defRPr/>
              </a:pPr>
              <a:r>
                <a:rPr lang="pt-BR" smtClean="0"/>
                <a:t>Região p</a:t>
              </a:r>
            </a:p>
          </p:txBody>
        </p:sp>
      </p:grpSp>
      <p:sp>
        <p:nvSpPr>
          <p:cNvPr id="17" name="Left Arrow 1"/>
          <p:cNvSpPr/>
          <p:nvPr/>
        </p:nvSpPr>
        <p:spPr bwMode="auto">
          <a:xfrm>
            <a:off x="6996113" y="1916113"/>
            <a:ext cx="863600" cy="179387"/>
          </a:xfrm>
          <a:prstGeom prst="leftArrow">
            <a:avLst/>
          </a:prstGeom>
          <a:solidFill>
            <a:srgbClr val="C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cxnSp>
        <p:nvCxnSpPr>
          <p:cNvPr id="18" name="Straight Arrow Connector 3"/>
          <p:cNvCxnSpPr>
            <a:endCxn id="6" idx="1"/>
          </p:cNvCxnSpPr>
          <p:nvPr/>
        </p:nvCxnSpPr>
        <p:spPr bwMode="auto">
          <a:xfrm flipV="1">
            <a:off x="4572000" y="2025650"/>
            <a:ext cx="1106488" cy="10795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" name="Straight Arrow Connector 7"/>
          <p:cNvCxnSpPr/>
          <p:nvPr/>
        </p:nvCxnSpPr>
        <p:spPr bwMode="auto">
          <a:xfrm flipV="1">
            <a:off x="5076825" y="2276475"/>
            <a:ext cx="574675" cy="288925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0" name="TextBox 8"/>
          <p:cNvSpPr txBox="1">
            <a:spLocks noChangeArrowheads="1"/>
          </p:cNvSpPr>
          <p:nvPr/>
        </p:nvSpPr>
        <p:spPr bwMode="auto">
          <a:xfrm>
            <a:off x="7943850" y="1774825"/>
            <a:ext cx="8461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i="1">
                <a:solidFill>
                  <a:srgbClr val="AA4D34"/>
                </a:solidFill>
              </a:rPr>
              <a:t>I</a:t>
            </a:r>
            <a:r>
              <a:rPr lang="en-US" b="1" i="1" baseline="-25000">
                <a:solidFill>
                  <a:srgbClr val="AA4D34"/>
                </a:solidFill>
              </a:rPr>
              <a:t>difusão</a:t>
            </a:r>
            <a:endParaRPr lang="en-US" b="1" i="1">
              <a:solidFill>
                <a:srgbClr val="AA4D34"/>
              </a:solidFill>
            </a:endParaRPr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76200" y="2133600"/>
            <a:ext cx="5072063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>
                <a:srgbClr val="F0AD00"/>
              </a:buClr>
              <a:buSzPct val="80000"/>
              <a:buFont typeface="Wingdings 2" charset="0"/>
              <a:buNone/>
              <a:defRPr/>
            </a:pPr>
            <a:endParaRPr lang="pt-BR" sz="1600" smtClean="0"/>
          </a:p>
          <a:p>
            <a:pPr>
              <a:buClr>
                <a:srgbClr val="F0AD00"/>
              </a:buClr>
              <a:buSzPct val="80000"/>
              <a:buFont typeface="Wingdings 2" charset="0"/>
              <a:buChar char=""/>
              <a:defRPr/>
            </a:pPr>
            <a:r>
              <a:rPr lang="pt-BR" sz="1600" smtClean="0">
                <a:solidFill>
                  <a:srgbClr val="FF0000"/>
                </a:solidFill>
              </a:rPr>
              <a:t>Ao mesmo tempo, buracos em excesso da região p (direita) tendem a se difundir para a região n (esquerda). </a:t>
            </a:r>
            <a:endParaRPr lang="pt-BR" sz="1600" smtClean="0"/>
          </a:p>
          <a:p>
            <a:pPr>
              <a:buClr>
                <a:srgbClr val="F0AD00"/>
              </a:buClr>
              <a:buSzPct val="80000"/>
              <a:buFont typeface="Wingdings 2" charset="0"/>
              <a:buNone/>
              <a:defRPr/>
            </a:pPr>
            <a:endParaRPr lang="pt-BR" sz="1600" smtClean="0"/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76200" y="2924175"/>
            <a:ext cx="535940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1600">
              <a:solidFill>
                <a:srgbClr val="000000"/>
              </a:solidFill>
            </a:endParaRPr>
          </a:p>
          <a:p>
            <a:pPr algn="just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1600">
                <a:solidFill>
                  <a:srgbClr val="000000"/>
                </a:solidFill>
              </a:rPr>
              <a:t>Ao passar p/ o outro lado da junção, se recombinam (respectiv.) com os buracos e elétrons inicialmente excedentes lá, eliminando a grande maioria das cargas móveis próximas à junção: </a:t>
            </a:r>
            <a:r>
              <a:rPr lang="pt-BR" altLang="en-US" sz="1600">
                <a:solidFill>
                  <a:srgbClr val="000000"/>
                </a:solidFill>
              </a:rPr>
              <a:t>“</a:t>
            </a:r>
            <a:r>
              <a:rPr lang="pt-BR" altLang="ja-JP" sz="1600" b="1">
                <a:solidFill>
                  <a:srgbClr val="000000"/>
                </a:solidFill>
              </a:rPr>
              <a:t>Zona de Depleção</a:t>
            </a:r>
            <a:r>
              <a:rPr lang="pt-BR" altLang="en-US" sz="1600" b="1">
                <a:solidFill>
                  <a:srgbClr val="000000"/>
                </a:solidFill>
              </a:rPr>
              <a:t>”</a:t>
            </a:r>
            <a:r>
              <a:rPr lang="pt-BR" altLang="ja-JP" sz="1600" b="1">
                <a:solidFill>
                  <a:srgbClr val="000000"/>
                </a:solidFill>
              </a:rPr>
              <a:t>.</a:t>
            </a:r>
            <a:endParaRPr lang="pt-BR" sz="1600">
              <a:solidFill>
                <a:srgbClr val="000000"/>
              </a:solidFill>
            </a:endParaRPr>
          </a:p>
        </p:txBody>
      </p:sp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6959600" y="4221163"/>
            <a:ext cx="1689100" cy="369887"/>
            <a:chOff x="6959202" y="4221088"/>
            <a:chExt cx="1689112" cy="369332"/>
          </a:xfrm>
        </p:grpSpPr>
        <p:sp>
          <p:nvSpPr>
            <p:cNvPr id="24" name="Left Arrow 33"/>
            <p:cNvSpPr/>
            <p:nvPr/>
          </p:nvSpPr>
          <p:spPr bwMode="auto">
            <a:xfrm rot="10800000">
              <a:off x="6959202" y="4339971"/>
              <a:ext cx="863606" cy="177533"/>
            </a:xfrm>
            <a:prstGeom prst="leftArrow">
              <a:avLst/>
            </a:prstGeom>
            <a:solidFill>
              <a:srgbClr val="C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5" name="TextBox 35"/>
            <p:cNvSpPr txBox="1">
              <a:spLocks noChangeArrowheads="1"/>
            </p:cNvSpPr>
            <p:nvPr/>
          </p:nvSpPr>
          <p:spPr bwMode="auto">
            <a:xfrm>
              <a:off x="7896698" y="4221088"/>
              <a:ext cx="7516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 i="1">
                  <a:solidFill>
                    <a:srgbClr val="AA4D34"/>
                  </a:solidFill>
                </a:rPr>
                <a:t>I</a:t>
              </a:r>
              <a:r>
                <a:rPr lang="en-US" b="1" i="1" baseline="-25000">
                  <a:solidFill>
                    <a:srgbClr val="AA4D34"/>
                  </a:solidFill>
                </a:rPr>
                <a:t>deriva</a:t>
              </a:r>
              <a:endParaRPr lang="en-US" b="1" i="1">
                <a:solidFill>
                  <a:srgbClr val="AA4D34"/>
                </a:solidFill>
              </a:endParaRPr>
            </a:p>
          </p:txBody>
        </p:sp>
      </p:grpSp>
      <p:grpSp>
        <p:nvGrpSpPr>
          <p:cNvPr id="26" name="Group 14"/>
          <p:cNvGrpSpPr>
            <a:grpSpLocks/>
          </p:cNvGrpSpPr>
          <p:nvPr/>
        </p:nvGrpSpPr>
        <p:grpSpPr bwMode="auto">
          <a:xfrm>
            <a:off x="5435600" y="3094038"/>
            <a:ext cx="2016125" cy="682625"/>
            <a:chOff x="5580112" y="3068960"/>
            <a:chExt cx="2016224" cy="683741"/>
          </a:xfrm>
        </p:grpSpPr>
        <p:cxnSp>
          <p:nvCxnSpPr>
            <p:cNvPr id="27" name="Straight Arrow Connector 6"/>
            <p:cNvCxnSpPr/>
            <p:nvPr/>
          </p:nvCxnSpPr>
          <p:spPr bwMode="auto">
            <a:xfrm flipV="1">
              <a:off x="5580112" y="3068960"/>
              <a:ext cx="1655844" cy="683741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12"/>
            <p:cNvCxnSpPr/>
            <p:nvPr/>
          </p:nvCxnSpPr>
          <p:spPr bwMode="auto">
            <a:xfrm flipV="1">
              <a:off x="5580112" y="3356767"/>
              <a:ext cx="2016224" cy="395934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60325" y="4437063"/>
            <a:ext cx="5435600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1600">
                <a:solidFill>
                  <a:srgbClr val="000000"/>
                </a:solidFill>
              </a:rPr>
              <a:t>Cargas excedentes/faltantes dos núcleos dopantes não são mais canceladas → </a:t>
            </a:r>
            <a:r>
              <a:rPr lang="pt-BR" sz="1600" b="1">
                <a:solidFill>
                  <a:srgbClr val="000000"/>
                </a:solidFill>
              </a:rPr>
              <a:t>carga líquida ≠ 0 </a:t>
            </a:r>
            <a:r>
              <a:rPr lang="pt-BR" sz="1600">
                <a:solidFill>
                  <a:srgbClr val="000000"/>
                </a:solidFill>
              </a:rPr>
              <a:t>nos dois lados da ZD (+ do lado n, - do lado p). </a:t>
            </a:r>
            <a:r>
              <a:rPr lang="pt-BR" sz="1600" b="1">
                <a:solidFill>
                  <a:srgbClr val="000000"/>
                </a:solidFill>
              </a:rPr>
              <a:t>Resultado: Diferença de potencial </a:t>
            </a:r>
            <a:endParaRPr lang="pt-BR" sz="1600">
              <a:solidFill>
                <a:srgbClr val="000000"/>
              </a:solidFill>
            </a:endParaRPr>
          </a:p>
        </p:txBody>
      </p:sp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119063" y="5229225"/>
            <a:ext cx="5329237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1600" dirty="0">
              <a:solidFill>
                <a:srgbClr val="000000"/>
              </a:solidFill>
            </a:endParaRPr>
          </a:p>
          <a:p>
            <a:pPr algn="just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1600" dirty="0">
                <a:solidFill>
                  <a:srgbClr val="000000"/>
                </a:solidFill>
              </a:rPr>
              <a:t>DDP se contrapõe à difusão (i.e., tende a empurrar elétrons (portadores minoritários) de volta para o lado </a:t>
            </a:r>
            <a:r>
              <a:rPr lang="pt-BR" sz="1600" i="1" dirty="0">
                <a:solidFill>
                  <a:srgbClr val="000000"/>
                </a:solidFill>
              </a:rPr>
              <a:t>n </a:t>
            </a:r>
            <a:r>
              <a:rPr lang="pt-BR" sz="1600" dirty="0">
                <a:solidFill>
                  <a:srgbClr val="000000"/>
                </a:solidFill>
              </a:rPr>
              <a:t>e buracos de volta para o lado </a:t>
            </a:r>
            <a:r>
              <a:rPr lang="pt-BR" sz="1600" i="1" dirty="0">
                <a:solidFill>
                  <a:srgbClr val="000000"/>
                </a:solidFill>
              </a:rPr>
              <a:t>p.</a:t>
            </a:r>
            <a:r>
              <a:rPr lang="pt-BR" sz="1600" dirty="0">
                <a:solidFill>
                  <a:srgbClr val="000000"/>
                </a:solidFill>
              </a:rPr>
              <a:t> Esse movimento é chamado </a:t>
            </a:r>
            <a:r>
              <a:rPr lang="pt-BR" sz="1600" dirty="0">
                <a:solidFill>
                  <a:srgbClr val="C00000"/>
                </a:solidFill>
              </a:rPr>
              <a:t>corrente de deriva. </a:t>
            </a:r>
            <a:r>
              <a:rPr lang="pt-BR" sz="1600" dirty="0">
                <a:solidFill>
                  <a:srgbClr val="000000"/>
                </a:solidFill>
              </a:rPr>
              <a:t>Um </a:t>
            </a:r>
            <a:r>
              <a:rPr lang="pt-BR" sz="1600" dirty="0">
                <a:solidFill>
                  <a:srgbClr val="AA4D34"/>
                </a:solidFill>
              </a:rPr>
              <a:t>V de equilíbrio </a:t>
            </a:r>
            <a:r>
              <a:rPr lang="pt-BR" sz="1600" dirty="0">
                <a:solidFill>
                  <a:srgbClr val="000000"/>
                </a:solidFill>
              </a:rPr>
              <a:t>é atingido </a:t>
            </a:r>
            <a:r>
              <a:rPr lang="pt-BR" sz="1600" dirty="0" err="1">
                <a:solidFill>
                  <a:srgbClr val="000000"/>
                </a:solidFill>
              </a:rPr>
              <a:t>qdo</a:t>
            </a:r>
            <a:r>
              <a:rPr lang="pt-BR" sz="1600" dirty="0">
                <a:solidFill>
                  <a:srgbClr val="000000"/>
                </a:solidFill>
              </a:rPr>
              <a:t> </a:t>
            </a:r>
            <a:r>
              <a:rPr lang="pt-BR" sz="1600" dirty="0" err="1">
                <a:solidFill>
                  <a:srgbClr val="000000"/>
                </a:solidFill>
              </a:rPr>
              <a:t>I</a:t>
            </a:r>
            <a:r>
              <a:rPr lang="pt-BR" sz="1600" baseline="-25000" dirty="0" err="1">
                <a:solidFill>
                  <a:srgbClr val="000000"/>
                </a:solidFill>
              </a:rPr>
              <a:t>dif</a:t>
            </a:r>
            <a:r>
              <a:rPr lang="pt-BR" sz="1600" baseline="-25000" dirty="0">
                <a:solidFill>
                  <a:srgbClr val="000000"/>
                </a:solidFill>
              </a:rPr>
              <a:t> </a:t>
            </a:r>
            <a:r>
              <a:rPr lang="pt-BR" sz="1600" dirty="0">
                <a:solidFill>
                  <a:srgbClr val="000000"/>
                </a:solidFill>
              </a:rPr>
              <a:t> = </a:t>
            </a:r>
            <a:r>
              <a:rPr lang="pt-BR" sz="1600" dirty="0" err="1">
                <a:solidFill>
                  <a:srgbClr val="000000"/>
                </a:solidFill>
              </a:rPr>
              <a:t>I</a:t>
            </a:r>
            <a:r>
              <a:rPr lang="pt-BR" sz="1600" baseline="-25000" dirty="0" err="1">
                <a:solidFill>
                  <a:srgbClr val="000000"/>
                </a:solidFill>
              </a:rPr>
              <a:t>der</a:t>
            </a:r>
            <a:r>
              <a:rPr lang="pt-BR" sz="1600" dirty="0">
                <a:solidFill>
                  <a:srgbClr val="000000"/>
                </a:solidFill>
              </a:rPr>
              <a:t>.</a:t>
            </a:r>
            <a:endParaRPr lang="pt-BR" sz="1600" dirty="0">
              <a:solidFill>
                <a:srgbClr val="C00000"/>
              </a:solidFill>
            </a:endParaRPr>
          </a:p>
          <a:p>
            <a:pPr algn="just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endParaRPr lang="pt-BR" sz="1600" dirty="0">
              <a:solidFill>
                <a:srgbClr val="000000"/>
              </a:solidFill>
            </a:endParaRPr>
          </a:p>
          <a:p>
            <a:pPr algn="just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827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2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4" dur="2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2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 animBg="1"/>
      <p:bldP spid="20" grpId="0"/>
      <p:bldP spid="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junção</a:t>
            </a:r>
            <a:r>
              <a:rPr lang="en-US" dirty="0" smtClean="0"/>
              <a:t> p-n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87475" y="2028825"/>
            <a:ext cx="1677988" cy="1128712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049588" y="2028825"/>
            <a:ext cx="1677987" cy="1128712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6" descr="Large checker board"/>
          <p:cNvSpPr>
            <a:spLocks noChangeArrowheads="1"/>
          </p:cNvSpPr>
          <p:nvPr/>
        </p:nvSpPr>
        <p:spPr bwMode="auto">
          <a:xfrm>
            <a:off x="2846388" y="2028825"/>
            <a:ext cx="460375" cy="1112837"/>
          </a:xfrm>
          <a:prstGeom prst="rect">
            <a:avLst/>
          </a:prstGeom>
          <a:pattFill prst="lgCheck">
            <a:fgClr>
              <a:srgbClr val="FF7C80"/>
            </a:fgClr>
            <a:bgClr>
              <a:srgbClr val="00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762000" y="3482975"/>
            <a:ext cx="6858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914400" y="3635375"/>
            <a:ext cx="403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V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822325" y="3090862"/>
            <a:ext cx="3032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822325" y="4133850"/>
            <a:ext cx="357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tx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0" name="Freeform 11"/>
          <p:cNvSpPr>
            <a:spLocks/>
          </p:cNvSpPr>
          <p:nvPr/>
        </p:nvSpPr>
        <p:spPr bwMode="auto">
          <a:xfrm>
            <a:off x="1119188" y="2589212"/>
            <a:ext cx="279400" cy="901700"/>
          </a:xfrm>
          <a:custGeom>
            <a:avLst/>
            <a:gdLst>
              <a:gd name="T0" fmla="*/ 2147483647 w 176"/>
              <a:gd name="T1" fmla="*/ 2147483647 h 568"/>
              <a:gd name="T2" fmla="*/ 2147483647 w 176"/>
              <a:gd name="T3" fmla="*/ 2147483647 h 568"/>
              <a:gd name="T4" fmla="*/ 2147483647 w 176"/>
              <a:gd name="T5" fmla="*/ 2147483647 h 568"/>
              <a:gd name="T6" fmla="*/ 2147483647 w 176"/>
              <a:gd name="T7" fmla="*/ 2147483647 h 568"/>
              <a:gd name="T8" fmla="*/ 0 60000 65536"/>
              <a:gd name="T9" fmla="*/ 0 60000 65536"/>
              <a:gd name="T10" fmla="*/ 0 60000 65536"/>
              <a:gd name="T11" fmla="*/ 0 60000 65536"/>
              <a:gd name="T12" fmla="*/ 0 w 176"/>
              <a:gd name="T13" fmla="*/ 0 h 568"/>
              <a:gd name="T14" fmla="*/ 176 w 176"/>
              <a:gd name="T15" fmla="*/ 568 h 5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6" h="568">
                <a:moveTo>
                  <a:pt x="1" y="568"/>
                </a:moveTo>
                <a:cubicBezTo>
                  <a:pt x="6" y="453"/>
                  <a:pt x="0" y="281"/>
                  <a:pt x="23" y="173"/>
                </a:cubicBezTo>
                <a:cubicBezTo>
                  <a:pt x="25" y="143"/>
                  <a:pt x="26" y="113"/>
                  <a:pt x="29" y="83"/>
                </a:cubicBezTo>
                <a:cubicBezTo>
                  <a:pt x="38" y="0"/>
                  <a:pt x="115" y="32"/>
                  <a:pt x="176" y="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>
            <a:off x="1120775" y="2478087"/>
            <a:ext cx="4527550" cy="2209800"/>
          </a:xfrm>
          <a:custGeom>
            <a:avLst/>
            <a:gdLst>
              <a:gd name="T0" fmla="*/ 0 w 2852"/>
              <a:gd name="T1" fmla="*/ 2147483647 h 1392"/>
              <a:gd name="T2" fmla="*/ 2147483647 w 2852"/>
              <a:gd name="T3" fmla="*/ 2147483647 h 1392"/>
              <a:gd name="T4" fmla="*/ 2147483647 w 2852"/>
              <a:gd name="T5" fmla="*/ 2147483647 h 1392"/>
              <a:gd name="T6" fmla="*/ 2147483647 w 2852"/>
              <a:gd name="T7" fmla="*/ 2147483647 h 1392"/>
              <a:gd name="T8" fmla="*/ 2147483647 w 2852"/>
              <a:gd name="T9" fmla="*/ 2147483647 h 1392"/>
              <a:gd name="T10" fmla="*/ 2147483647 w 2852"/>
              <a:gd name="T11" fmla="*/ 2147483647 h 1392"/>
              <a:gd name="T12" fmla="*/ 2147483647 w 2852"/>
              <a:gd name="T13" fmla="*/ 2147483647 h 1392"/>
              <a:gd name="T14" fmla="*/ 2147483647 w 2852"/>
              <a:gd name="T15" fmla="*/ 2147483647 h 1392"/>
              <a:gd name="T16" fmla="*/ 2147483647 w 2852"/>
              <a:gd name="T17" fmla="*/ 2147483647 h 1392"/>
              <a:gd name="T18" fmla="*/ 2147483647 w 2852"/>
              <a:gd name="T19" fmla="*/ 2147483647 h 1392"/>
              <a:gd name="T20" fmla="*/ 2147483647 w 2852"/>
              <a:gd name="T21" fmla="*/ 2147483647 h 1392"/>
              <a:gd name="T22" fmla="*/ 2147483647 w 2852"/>
              <a:gd name="T23" fmla="*/ 2147483647 h 1392"/>
              <a:gd name="T24" fmla="*/ 2147483647 w 2852"/>
              <a:gd name="T25" fmla="*/ 2147483647 h 1392"/>
              <a:gd name="T26" fmla="*/ 2147483647 w 2852"/>
              <a:gd name="T27" fmla="*/ 2147483647 h 1392"/>
              <a:gd name="T28" fmla="*/ 2147483647 w 2852"/>
              <a:gd name="T29" fmla="*/ 2147483647 h 1392"/>
              <a:gd name="T30" fmla="*/ 2147483647 w 2852"/>
              <a:gd name="T31" fmla="*/ 2147483647 h 1392"/>
              <a:gd name="T32" fmla="*/ 2147483647 w 2852"/>
              <a:gd name="T33" fmla="*/ 2147483647 h 1392"/>
              <a:gd name="T34" fmla="*/ 2147483647 w 2852"/>
              <a:gd name="T35" fmla="*/ 2147483647 h 1392"/>
              <a:gd name="T36" fmla="*/ 2147483647 w 2852"/>
              <a:gd name="T37" fmla="*/ 2147483647 h 1392"/>
              <a:gd name="T38" fmla="*/ 2147483647 w 2852"/>
              <a:gd name="T39" fmla="*/ 2147483647 h 1392"/>
              <a:gd name="T40" fmla="*/ 2147483647 w 2852"/>
              <a:gd name="T41" fmla="*/ 2147483647 h 1392"/>
              <a:gd name="T42" fmla="*/ 2147483647 w 2852"/>
              <a:gd name="T43" fmla="*/ 2147483647 h 1392"/>
              <a:gd name="T44" fmla="*/ 2147483647 w 2852"/>
              <a:gd name="T45" fmla="*/ 2147483647 h 1392"/>
              <a:gd name="T46" fmla="*/ 2147483647 w 2852"/>
              <a:gd name="T47" fmla="*/ 2147483647 h 1392"/>
              <a:gd name="T48" fmla="*/ 2147483647 w 2852"/>
              <a:gd name="T49" fmla="*/ 2147483647 h 1392"/>
              <a:gd name="T50" fmla="*/ 2147483647 w 2852"/>
              <a:gd name="T51" fmla="*/ 2147483647 h 1392"/>
              <a:gd name="T52" fmla="*/ 2147483647 w 2852"/>
              <a:gd name="T53" fmla="*/ 2147483647 h 1392"/>
              <a:gd name="T54" fmla="*/ 2147483647 w 2852"/>
              <a:gd name="T55" fmla="*/ 0 h 1392"/>
              <a:gd name="T56" fmla="*/ 2147483647 w 2852"/>
              <a:gd name="T57" fmla="*/ 2147483647 h 1392"/>
              <a:gd name="T58" fmla="*/ 2147483647 w 2852"/>
              <a:gd name="T59" fmla="*/ 2147483647 h 1392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2852"/>
              <a:gd name="T91" fmla="*/ 0 h 1392"/>
              <a:gd name="T92" fmla="*/ 2852 w 2852"/>
              <a:gd name="T93" fmla="*/ 1392 h 1392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2852" h="1392">
                <a:moveTo>
                  <a:pt x="0" y="1101"/>
                </a:moveTo>
                <a:cubicBezTo>
                  <a:pt x="9" y="1145"/>
                  <a:pt x="18" y="1196"/>
                  <a:pt x="45" y="1231"/>
                </a:cubicBezTo>
                <a:cubicBezTo>
                  <a:pt x="57" y="1264"/>
                  <a:pt x="66" y="1282"/>
                  <a:pt x="102" y="1293"/>
                </a:cubicBezTo>
                <a:cubicBezTo>
                  <a:pt x="120" y="1313"/>
                  <a:pt x="139" y="1309"/>
                  <a:pt x="164" y="1322"/>
                </a:cubicBezTo>
                <a:cubicBezTo>
                  <a:pt x="203" y="1341"/>
                  <a:pt x="239" y="1350"/>
                  <a:pt x="282" y="1356"/>
                </a:cubicBezTo>
                <a:cubicBezTo>
                  <a:pt x="405" y="1392"/>
                  <a:pt x="538" y="1368"/>
                  <a:pt x="661" y="1350"/>
                </a:cubicBezTo>
                <a:cubicBezTo>
                  <a:pt x="706" y="1344"/>
                  <a:pt x="751" y="1339"/>
                  <a:pt x="796" y="1333"/>
                </a:cubicBezTo>
                <a:cubicBezTo>
                  <a:pt x="824" y="1329"/>
                  <a:pt x="881" y="1322"/>
                  <a:pt x="881" y="1322"/>
                </a:cubicBezTo>
                <a:cubicBezTo>
                  <a:pt x="931" y="1295"/>
                  <a:pt x="982" y="1297"/>
                  <a:pt x="1039" y="1293"/>
                </a:cubicBezTo>
                <a:cubicBezTo>
                  <a:pt x="1104" y="1274"/>
                  <a:pt x="1170" y="1267"/>
                  <a:pt x="1237" y="1260"/>
                </a:cubicBezTo>
                <a:cubicBezTo>
                  <a:pt x="1329" y="1250"/>
                  <a:pt x="1420" y="1233"/>
                  <a:pt x="1513" y="1226"/>
                </a:cubicBezTo>
                <a:cubicBezTo>
                  <a:pt x="1561" y="1216"/>
                  <a:pt x="1590" y="1207"/>
                  <a:pt x="1643" y="1203"/>
                </a:cubicBezTo>
                <a:cubicBezTo>
                  <a:pt x="1686" y="1194"/>
                  <a:pt x="1729" y="1185"/>
                  <a:pt x="1773" y="1180"/>
                </a:cubicBezTo>
                <a:cubicBezTo>
                  <a:pt x="1806" y="1168"/>
                  <a:pt x="1835" y="1159"/>
                  <a:pt x="1869" y="1152"/>
                </a:cubicBezTo>
                <a:cubicBezTo>
                  <a:pt x="1904" y="1135"/>
                  <a:pt x="1941" y="1135"/>
                  <a:pt x="1976" y="1118"/>
                </a:cubicBezTo>
                <a:cubicBezTo>
                  <a:pt x="2001" y="1106"/>
                  <a:pt x="2018" y="1087"/>
                  <a:pt x="2044" y="1079"/>
                </a:cubicBezTo>
                <a:cubicBezTo>
                  <a:pt x="2077" y="1054"/>
                  <a:pt x="2110" y="1031"/>
                  <a:pt x="2151" y="1022"/>
                </a:cubicBezTo>
                <a:cubicBezTo>
                  <a:pt x="2223" y="988"/>
                  <a:pt x="2289" y="932"/>
                  <a:pt x="2355" y="887"/>
                </a:cubicBezTo>
                <a:cubicBezTo>
                  <a:pt x="2380" y="870"/>
                  <a:pt x="2392" y="854"/>
                  <a:pt x="2422" y="842"/>
                </a:cubicBezTo>
                <a:cubicBezTo>
                  <a:pt x="2451" y="813"/>
                  <a:pt x="2490" y="796"/>
                  <a:pt x="2524" y="774"/>
                </a:cubicBezTo>
                <a:cubicBezTo>
                  <a:pt x="2559" y="720"/>
                  <a:pt x="2614" y="684"/>
                  <a:pt x="2654" y="633"/>
                </a:cubicBezTo>
                <a:cubicBezTo>
                  <a:pt x="2696" y="580"/>
                  <a:pt x="2714" y="512"/>
                  <a:pt x="2761" y="463"/>
                </a:cubicBezTo>
                <a:cubicBezTo>
                  <a:pt x="2771" y="436"/>
                  <a:pt x="2790" y="409"/>
                  <a:pt x="2806" y="384"/>
                </a:cubicBezTo>
                <a:cubicBezTo>
                  <a:pt x="2812" y="362"/>
                  <a:pt x="2817" y="347"/>
                  <a:pt x="2829" y="328"/>
                </a:cubicBezTo>
                <a:cubicBezTo>
                  <a:pt x="2838" y="263"/>
                  <a:pt x="2830" y="303"/>
                  <a:pt x="2840" y="266"/>
                </a:cubicBezTo>
                <a:cubicBezTo>
                  <a:pt x="2844" y="251"/>
                  <a:pt x="2852" y="220"/>
                  <a:pt x="2852" y="220"/>
                </a:cubicBezTo>
                <a:cubicBezTo>
                  <a:pt x="2850" y="190"/>
                  <a:pt x="2851" y="160"/>
                  <a:pt x="2846" y="130"/>
                </a:cubicBezTo>
                <a:cubicBezTo>
                  <a:pt x="2836" y="66"/>
                  <a:pt x="2772" y="20"/>
                  <a:pt x="2716" y="0"/>
                </a:cubicBezTo>
                <a:cubicBezTo>
                  <a:pt x="2598" y="4"/>
                  <a:pt x="2497" y="16"/>
                  <a:pt x="2383" y="23"/>
                </a:cubicBezTo>
                <a:cubicBezTo>
                  <a:pt x="2340" y="25"/>
                  <a:pt x="2253" y="28"/>
                  <a:pt x="2253" y="2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914900" y="3541712"/>
            <a:ext cx="381635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Ligando a voltagem,</a:t>
            </a:r>
          </a:p>
          <a:p>
            <a:pPr algn="ctr"/>
            <a:r>
              <a:rPr lang="en-US" sz="2400" b="1">
                <a:solidFill>
                  <a:schemeClr val="tx1"/>
                </a:solidFill>
              </a:rPr>
              <a:t>mostrada, o que ocorre?</a:t>
            </a:r>
          </a:p>
          <a:p>
            <a:pPr algn="ctr"/>
            <a:r>
              <a:rPr lang="en-US" sz="2400">
                <a:solidFill>
                  <a:schemeClr val="tx1"/>
                </a:solidFill>
              </a:rPr>
              <a:t>    (por que?)</a:t>
            </a: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4051300" y="4843462"/>
            <a:ext cx="47879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>
                <a:solidFill>
                  <a:schemeClr val="tx1"/>
                </a:solidFill>
              </a:rPr>
              <a:t>a. elétrons fluem de P p/ N pela junção.</a:t>
            </a:r>
          </a:p>
          <a:p>
            <a:pPr eaLnBrk="1" hangingPunct="1"/>
            <a:r>
              <a:rPr lang="en-US">
                <a:solidFill>
                  <a:schemeClr val="tx1"/>
                </a:solidFill>
              </a:rPr>
              <a:t>b. elétrons não fluem pela junção</a:t>
            </a:r>
          </a:p>
          <a:p>
            <a:pPr eaLnBrk="1" hangingPunct="1"/>
            <a:r>
              <a:rPr lang="en-US">
                <a:solidFill>
                  <a:schemeClr val="tx1"/>
                </a:solidFill>
              </a:rPr>
              <a:t>c. elétrons fluem de N p/ P pela junção.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2682875" y="1566862"/>
            <a:ext cx="881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P - N</a:t>
            </a: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1884363" y="2176462"/>
            <a:ext cx="11572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+  + +   </a:t>
            </a:r>
          </a:p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+ +  +  </a:t>
            </a:r>
          </a:p>
          <a:p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3062288" y="2100262"/>
            <a:ext cx="14287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    - -   - -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    -  -   -  -</a:t>
            </a:r>
          </a:p>
        </p:txBody>
      </p: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5562600" y="1670050"/>
            <a:ext cx="316865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obs: aqui +, - representam as cargas móveis (cargas fixas não estão mostradas)</a:t>
            </a:r>
          </a:p>
        </p:txBody>
      </p:sp>
    </p:spTree>
    <p:extLst>
      <p:ext uri="{BB962C8B-B14F-4D97-AF65-F5344CB8AC3E}">
        <p14:creationId xmlns:p14="http://schemas.microsoft.com/office/powerpoint/2010/main" val="163860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junção</a:t>
            </a:r>
            <a:r>
              <a:rPr lang="en-US" dirty="0" smtClean="0"/>
              <a:t> p-n</a:t>
            </a:r>
            <a:endParaRPr lang="en-US" dirty="0"/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2668587" y="1566862"/>
            <a:ext cx="881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P - N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74775" y="2030412"/>
            <a:ext cx="1677987" cy="1128713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401762" y="2112962"/>
            <a:ext cx="11572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 + +   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+  +  </a:t>
            </a:r>
          </a:p>
          <a:p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036887" y="2030412"/>
            <a:ext cx="1677988" cy="1128713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475037" y="2152650"/>
            <a:ext cx="1327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    - -   - -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    -  -   -  </a:t>
            </a:r>
          </a:p>
        </p:txBody>
      </p:sp>
      <p:sp>
        <p:nvSpPr>
          <p:cNvPr id="8" name="Rectangle 6" descr="Large checker board"/>
          <p:cNvSpPr>
            <a:spLocks noChangeArrowheads="1"/>
          </p:cNvSpPr>
          <p:nvPr/>
        </p:nvSpPr>
        <p:spPr bwMode="auto">
          <a:xfrm>
            <a:off x="2833687" y="2030412"/>
            <a:ext cx="460375" cy="1112838"/>
          </a:xfrm>
          <a:prstGeom prst="rect">
            <a:avLst/>
          </a:prstGeom>
          <a:pattFill prst="lgCheck">
            <a:fgClr>
              <a:srgbClr val="FF7C80"/>
            </a:fgClr>
            <a:bgClr>
              <a:srgbClr val="00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749300" y="3484562"/>
            <a:ext cx="6858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901700" y="3636962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V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809625" y="3144837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tx1"/>
                </a:solidFill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809625" y="4135437"/>
            <a:ext cx="3635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tx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1106487" y="2590800"/>
            <a:ext cx="279400" cy="901700"/>
          </a:xfrm>
          <a:custGeom>
            <a:avLst/>
            <a:gdLst>
              <a:gd name="T0" fmla="*/ 2147483647 w 176"/>
              <a:gd name="T1" fmla="*/ 2147483647 h 568"/>
              <a:gd name="T2" fmla="*/ 2147483647 w 176"/>
              <a:gd name="T3" fmla="*/ 2147483647 h 568"/>
              <a:gd name="T4" fmla="*/ 2147483647 w 176"/>
              <a:gd name="T5" fmla="*/ 2147483647 h 568"/>
              <a:gd name="T6" fmla="*/ 2147483647 w 176"/>
              <a:gd name="T7" fmla="*/ 2147483647 h 568"/>
              <a:gd name="T8" fmla="*/ 0 60000 65536"/>
              <a:gd name="T9" fmla="*/ 0 60000 65536"/>
              <a:gd name="T10" fmla="*/ 0 60000 65536"/>
              <a:gd name="T11" fmla="*/ 0 60000 65536"/>
              <a:gd name="T12" fmla="*/ 0 w 176"/>
              <a:gd name="T13" fmla="*/ 0 h 568"/>
              <a:gd name="T14" fmla="*/ 176 w 176"/>
              <a:gd name="T15" fmla="*/ 568 h 5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6" h="568">
                <a:moveTo>
                  <a:pt x="1" y="568"/>
                </a:moveTo>
                <a:cubicBezTo>
                  <a:pt x="6" y="453"/>
                  <a:pt x="0" y="281"/>
                  <a:pt x="23" y="173"/>
                </a:cubicBezTo>
                <a:cubicBezTo>
                  <a:pt x="25" y="143"/>
                  <a:pt x="26" y="113"/>
                  <a:pt x="29" y="83"/>
                </a:cubicBezTo>
                <a:cubicBezTo>
                  <a:pt x="38" y="0"/>
                  <a:pt x="115" y="32"/>
                  <a:pt x="176" y="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1108075" y="2479675"/>
            <a:ext cx="4527550" cy="2209800"/>
          </a:xfrm>
          <a:custGeom>
            <a:avLst/>
            <a:gdLst>
              <a:gd name="T0" fmla="*/ 0 w 2852"/>
              <a:gd name="T1" fmla="*/ 2147483647 h 1392"/>
              <a:gd name="T2" fmla="*/ 2147483647 w 2852"/>
              <a:gd name="T3" fmla="*/ 2147483647 h 1392"/>
              <a:gd name="T4" fmla="*/ 2147483647 w 2852"/>
              <a:gd name="T5" fmla="*/ 2147483647 h 1392"/>
              <a:gd name="T6" fmla="*/ 2147483647 w 2852"/>
              <a:gd name="T7" fmla="*/ 2147483647 h 1392"/>
              <a:gd name="T8" fmla="*/ 2147483647 w 2852"/>
              <a:gd name="T9" fmla="*/ 2147483647 h 1392"/>
              <a:gd name="T10" fmla="*/ 2147483647 w 2852"/>
              <a:gd name="T11" fmla="*/ 2147483647 h 1392"/>
              <a:gd name="T12" fmla="*/ 2147483647 w 2852"/>
              <a:gd name="T13" fmla="*/ 2147483647 h 1392"/>
              <a:gd name="T14" fmla="*/ 2147483647 w 2852"/>
              <a:gd name="T15" fmla="*/ 2147483647 h 1392"/>
              <a:gd name="T16" fmla="*/ 2147483647 w 2852"/>
              <a:gd name="T17" fmla="*/ 2147483647 h 1392"/>
              <a:gd name="T18" fmla="*/ 2147483647 w 2852"/>
              <a:gd name="T19" fmla="*/ 2147483647 h 1392"/>
              <a:gd name="T20" fmla="*/ 2147483647 w 2852"/>
              <a:gd name="T21" fmla="*/ 2147483647 h 1392"/>
              <a:gd name="T22" fmla="*/ 2147483647 w 2852"/>
              <a:gd name="T23" fmla="*/ 2147483647 h 1392"/>
              <a:gd name="T24" fmla="*/ 2147483647 w 2852"/>
              <a:gd name="T25" fmla="*/ 2147483647 h 1392"/>
              <a:gd name="T26" fmla="*/ 2147483647 w 2852"/>
              <a:gd name="T27" fmla="*/ 2147483647 h 1392"/>
              <a:gd name="T28" fmla="*/ 2147483647 w 2852"/>
              <a:gd name="T29" fmla="*/ 2147483647 h 1392"/>
              <a:gd name="T30" fmla="*/ 2147483647 w 2852"/>
              <a:gd name="T31" fmla="*/ 2147483647 h 1392"/>
              <a:gd name="T32" fmla="*/ 2147483647 w 2852"/>
              <a:gd name="T33" fmla="*/ 2147483647 h 1392"/>
              <a:gd name="T34" fmla="*/ 2147483647 w 2852"/>
              <a:gd name="T35" fmla="*/ 2147483647 h 1392"/>
              <a:gd name="T36" fmla="*/ 2147483647 w 2852"/>
              <a:gd name="T37" fmla="*/ 2147483647 h 1392"/>
              <a:gd name="T38" fmla="*/ 2147483647 w 2852"/>
              <a:gd name="T39" fmla="*/ 2147483647 h 1392"/>
              <a:gd name="T40" fmla="*/ 2147483647 w 2852"/>
              <a:gd name="T41" fmla="*/ 2147483647 h 1392"/>
              <a:gd name="T42" fmla="*/ 2147483647 w 2852"/>
              <a:gd name="T43" fmla="*/ 2147483647 h 1392"/>
              <a:gd name="T44" fmla="*/ 2147483647 w 2852"/>
              <a:gd name="T45" fmla="*/ 2147483647 h 1392"/>
              <a:gd name="T46" fmla="*/ 2147483647 w 2852"/>
              <a:gd name="T47" fmla="*/ 2147483647 h 1392"/>
              <a:gd name="T48" fmla="*/ 2147483647 w 2852"/>
              <a:gd name="T49" fmla="*/ 2147483647 h 1392"/>
              <a:gd name="T50" fmla="*/ 2147483647 w 2852"/>
              <a:gd name="T51" fmla="*/ 2147483647 h 1392"/>
              <a:gd name="T52" fmla="*/ 2147483647 w 2852"/>
              <a:gd name="T53" fmla="*/ 2147483647 h 1392"/>
              <a:gd name="T54" fmla="*/ 2147483647 w 2852"/>
              <a:gd name="T55" fmla="*/ 0 h 1392"/>
              <a:gd name="T56" fmla="*/ 2147483647 w 2852"/>
              <a:gd name="T57" fmla="*/ 2147483647 h 1392"/>
              <a:gd name="T58" fmla="*/ 2147483647 w 2852"/>
              <a:gd name="T59" fmla="*/ 2147483647 h 1392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2852"/>
              <a:gd name="T91" fmla="*/ 0 h 1392"/>
              <a:gd name="T92" fmla="*/ 2852 w 2852"/>
              <a:gd name="T93" fmla="*/ 1392 h 1392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2852" h="1392">
                <a:moveTo>
                  <a:pt x="0" y="1101"/>
                </a:moveTo>
                <a:cubicBezTo>
                  <a:pt x="9" y="1145"/>
                  <a:pt x="18" y="1196"/>
                  <a:pt x="45" y="1231"/>
                </a:cubicBezTo>
                <a:cubicBezTo>
                  <a:pt x="57" y="1264"/>
                  <a:pt x="66" y="1282"/>
                  <a:pt x="102" y="1293"/>
                </a:cubicBezTo>
                <a:cubicBezTo>
                  <a:pt x="120" y="1313"/>
                  <a:pt x="139" y="1309"/>
                  <a:pt x="164" y="1322"/>
                </a:cubicBezTo>
                <a:cubicBezTo>
                  <a:pt x="203" y="1341"/>
                  <a:pt x="239" y="1350"/>
                  <a:pt x="282" y="1356"/>
                </a:cubicBezTo>
                <a:cubicBezTo>
                  <a:pt x="405" y="1392"/>
                  <a:pt x="538" y="1368"/>
                  <a:pt x="661" y="1350"/>
                </a:cubicBezTo>
                <a:cubicBezTo>
                  <a:pt x="706" y="1344"/>
                  <a:pt x="751" y="1339"/>
                  <a:pt x="796" y="1333"/>
                </a:cubicBezTo>
                <a:cubicBezTo>
                  <a:pt x="824" y="1329"/>
                  <a:pt x="881" y="1322"/>
                  <a:pt x="881" y="1322"/>
                </a:cubicBezTo>
                <a:cubicBezTo>
                  <a:pt x="931" y="1295"/>
                  <a:pt x="982" y="1297"/>
                  <a:pt x="1039" y="1293"/>
                </a:cubicBezTo>
                <a:cubicBezTo>
                  <a:pt x="1104" y="1274"/>
                  <a:pt x="1170" y="1267"/>
                  <a:pt x="1237" y="1260"/>
                </a:cubicBezTo>
                <a:cubicBezTo>
                  <a:pt x="1329" y="1250"/>
                  <a:pt x="1420" y="1233"/>
                  <a:pt x="1513" y="1226"/>
                </a:cubicBezTo>
                <a:cubicBezTo>
                  <a:pt x="1561" y="1216"/>
                  <a:pt x="1590" y="1207"/>
                  <a:pt x="1643" y="1203"/>
                </a:cubicBezTo>
                <a:cubicBezTo>
                  <a:pt x="1686" y="1194"/>
                  <a:pt x="1729" y="1185"/>
                  <a:pt x="1773" y="1180"/>
                </a:cubicBezTo>
                <a:cubicBezTo>
                  <a:pt x="1806" y="1168"/>
                  <a:pt x="1835" y="1159"/>
                  <a:pt x="1869" y="1152"/>
                </a:cubicBezTo>
                <a:cubicBezTo>
                  <a:pt x="1904" y="1135"/>
                  <a:pt x="1941" y="1135"/>
                  <a:pt x="1976" y="1118"/>
                </a:cubicBezTo>
                <a:cubicBezTo>
                  <a:pt x="2001" y="1106"/>
                  <a:pt x="2018" y="1087"/>
                  <a:pt x="2044" y="1079"/>
                </a:cubicBezTo>
                <a:cubicBezTo>
                  <a:pt x="2077" y="1054"/>
                  <a:pt x="2110" y="1031"/>
                  <a:pt x="2151" y="1022"/>
                </a:cubicBezTo>
                <a:cubicBezTo>
                  <a:pt x="2223" y="988"/>
                  <a:pt x="2289" y="932"/>
                  <a:pt x="2355" y="887"/>
                </a:cubicBezTo>
                <a:cubicBezTo>
                  <a:pt x="2380" y="870"/>
                  <a:pt x="2392" y="854"/>
                  <a:pt x="2422" y="842"/>
                </a:cubicBezTo>
                <a:cubicBezTo>
                  <a:pt x="2451" y="813"/>
                  <a:pt x="2490" y="796"/>
                  <a:pt x="2524" y="774"/>
                </a:cubicBezTo>
                <a:cubicBezTo>
                  <a:pt x="2559" y="720"/>
                  <a:pt x="2614" y="684"/>
                  <a:pt x="2654" y="633"/>
                </a:cubicBezTo>
                <a:cubicBezTo>
                  <a:pt x="2696" y="580"/>
                  <a:pt x="2714" y="512"/>
                  <a:pt x="2761" y="463"/>
                </a:cubicBezTo>
                <a:cubicBezTo>
                  <a:pt x="2771" y="436"/>
                  <a:pt x="2790" y="409"/>
                  <a:pt x="2806" y="384"/>
                </a:cubicBezTo>
                <a:cubicBezTo>
                  <a:pt x="2812" y="362"/>
                  <a:pt x="2817" y="347"/>
                  <a:pt x="2829" y="328"/>
                </a:cubicBezTo>
                <a:cubicBezTo>
                  <a:pt x="2838" y="263"/>
                  <a:pt x="2830" y="303"/>
                  <a:pt x="2840" y="266"/>
                </a:cubicBezTo>
                <a:cubicBezTo>
                  <a:pt x="2844" y="251"/>
                  <a:pt x="2852" y="220"/>
                  <a:pt x="2852" y="220"/>
                </a:cubicBezTo>
                <a:cubicBezTo>
                  <a:pt x="2850" y="190"/>
                  <a:pt x="2851" y="160"/>
                  <a:pt x="2846" y="130"/>
                </a:cubicBezTo>
                <a:cubicBezTo>
                  <a:pt x="2836" y="66"/>
                  <a:pt x="2772" y="20"/>
                  <a:pt x="2716" y="0"/>
                </a:cubicBezTo>
                <a:cubicBezTo>
                  <a:pt x="2598" y="4"/>
                  <a:pt x="2497" y="16"/>
                  <a:pt x="2383" y="23"/>
                </a:cubicBezTo>
                <a:cubicBezTo>
                  <a:pt x="2340" y="25"/>
                  <a:pt x="2253" y="28"/>
                  <a:pt x="2253" y="2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792162" y="2271712"/>
            <a:ext cx="247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3511550" y="436880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3449637" y="4440237"/>
            <a:ext cx="422275" cy="3063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 flipH="1">
            <a:off x="3373437" y="4478337"/>
            <a:ext cx="498475" cy="2682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76200" y="5126037"/>
            <a:ext cx="3514725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200">
                <a:solidFill>
                  <a:schemeClr val="tx1"/>
                </a:solidFill>
              </a:rPr>
              <a:t>Obs: Na ZD há muitas cargas negativas e positivas, mas nenhuma carga móvel !</a:t>
            </a:r>
          </a:p>
        </p:txBody>
      </p:sp>
      <p:sp>
        <p:nvSpPr>
          <p:cNvPr id="20" name="Rectangle 24" descr="Large checker board"/>
          <p:cNvSpPr>
            <a:spLocks noChangeArrowheads="1"/>
          </p:cNvSpPr>
          <p:nvPr/>
        </p:nvSpPr>
        <p:spPr bwMode="auto">
          <a:xfrm>
            <a:off x="2366962" y="2032000"/>
            <a:ext cx="1397000" cy="1112837"/>
          </a:xfrm>
          <a:prstGeom prst="rect">
            <a:avLst/>
          </a:prstGeom>
          <a:pattFill prst="lgCheck">
            <a:fgClr>
              <a:srgbClr val="FF7C80"/>
            </a:fgClr>
            <a:bgClr>
              <a:srgbClr val="00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1" name="Group 8"/>
          <p:cNvGrpSpPr>
            <a:grpSpLocks/>
          </p:cNvGrpSpPr>
          <p:nvPr/>
        </p:nvGrpSpPr>
        <p:grpSpPr bwMode="auto">
          <a:xfrm>
            <a:off x="4891087" y="1881187"/>
            <a:ext cx="4005263" cy="2308225"/>
            <a:chOff x="5210055" y="1336700"/>
            <a:chExt cx="4005953" cy="2308324"/>
          </a:xfrm>
        </p:grpSpPr>
        <p:grpSp>
          <p:nvGrpSpPr>
            <p:cNvPr id="22" name="Group 7"/>
            <p:cNvGrpSpPr>
              <a:grpSpLocks/>
            </p:cNvGrpSpPr>
            <p:nvPr/>
          </p:nvGrpSpPr>
          <p:grpSpPr bwMode="auto">
            <a:xfrm>
              <a:off x="5210055" y="1556792"/>
              <a:ext cx="946122" cy="368125"/>
              <a:chOff x="5210055" y="1556792"/>
              <a:chExt cx="946122" cy="368125"/>
            </a:xfrm>
          </p:grpSpPr>
          <p:sp>
            <p:nvSpPr>
              <p:cNvPr id="24" name="Line 20"/>
              <p:cNvSpPr>
                <a:spLocks noChangeShapeType="1"/>
              </p:cNvSpPr>
              <p:nvPr/>
            </p:nvSpPr>
            <p:spPr bwMode="auto">
              <a:xfrm flipV="1">
                <a:off x="5492630" y="1826492"/>
                <a:ext cx="212725" cy="15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 Box 21"/>
              <p:cNvSpPr txBox="1">
                <a:spLocks noChangeArrowheads="1"/>
              </p:cNvSpPr>
              <p:nvPr/>
            </p:nvSpPr>
            <p:spPr bwMode="auto">
              <a:xfrm>
                <a:off x="5210055" y="1558205"/>
                <a:ext cx="32385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tx1"/>
                    </a:solidFill>
                  </a:rPr>
                  <a:t> -</a:t>
                </a:r>
              </a:p>
            </p:txBody>
          </p:sp>
          <p:cxnSp>
            <p:nvCxnSpPr>
              <p:cNvPr id="26" name="Straight Arrow Connector 36"/>
              <p:cNvCxnSpPr/>
              <p:nvPr/>
            </p:nvCxnSpPr>
            <p:spPr bwMode="auto">
              <a:xfrm flipH="1">
                <a:off x="5651456" y="1557372"/>
                <a:ext cx="504912" cy="144468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3" name="Text Box 14"/>
            <p:cNvSpPr txBox="1">
              <a:spLocks noChangeArrowheads="1"/>
            </p:cNvSpPr>
            <p:nvPr/>
          </p:nvSpPr>
          <p:spPr bwMode="auto">
            <a:xfrm>
              <a:off x="6084168" y="1336700"/>
              <a:ext cx="3131840" cy="2308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400" i="1">
                  <a:solidFill>
                    <a:schemeClr val="tx1"/>
                  </a:solidFill>
                </a:rPr>
                <a:t>Tanto +</a:t>
              </a:r>
              <a:r>
                <a:rPr lang="ja-JP" altLang="en-US" sz="2400" i="1">
                  <a:solidFill>
                    <a:schemeClr val="tx1"/>
                  </a:solidFill>
                </a:rPr>
                <a:t>’</a:t>
              </a:r>
              <a:r>
                <a:rPr lang="en-US" altLang="ja-JP" sz="2000" i="1">
                  <a:solidFill>
                    <a:schemeClr val="tx1"/>
                  </a:solidFill>
                </a:rPr>
                <a:t>s</a:t>
              </a:r>
              <a:r>
                <a:rPr lang="en-US" altLang="ja-JP" sz="2400" i="1">
                  <a:solidFill>
                    <a:schemeClr val="tx1"/>
                  </a:solidFill>
                </a:rPr>
                <a:t> como  -</a:t>
              </a:r>
              <a:r>
                <a:rPr lang="ja-JP" altLang="en-US" sz="2400" i="1">
                  <a:solidFill>
                    <a:schemeClr val="tx1"/>
                  </a:solidFill>
                </a:rPr>
                <a:t>’</a:t>
              </a:r>
              <a:r>
                <a:rPr lang="en-US" altLang="ja-JP" sz="2000" i="1">
                  <a:solidFill>
                    <a:schemeClr val="tx1"/>
                  </a:solidFill>
                </a:rPr>
                <a:t>s</a:t>
              </a:r>
              <a:r>
                <a:rPr lang="en-US" altLang="ja-JP" sz="2400" i="1">
                  <a:solidFill>
                    <a:schemeClr val="tx1"/>
                  </a:solidFill>
                </a:rPr>
                <a:t> puxados para longe da junção. Zona de depleção aumenta.</a:t>
              </a:r>
            </a:p>
            <a:p>
              <a:r>
                <a:rPr lang="en-US" sz="2400" i="1">
                  <a:solidFill>
                    <a:schemeClr val="tx1"/>
                  </a:solidFill>
                </a:rPr>
                <a:t>Corrente não pode fluir!</a:t>
              </a:r>
              <a:endParaRPr lang="en-US" sz="2400" i="1">
                <a:solidFill>
                  <a:schemeClr val="accent2"/>
                </a:solidFill>
              </a:endParaRPr>
            </a:p>
          </p:txBody>
        </p:sp>
      </p:grp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4037012" y="4843462"/>
            <a:ext cx="47879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>
                <a:solidFill>
                  <a:schemeClr val="tx1"/>
                </a:solidFill>
              </a:rPr>
              <a:t>a. elétrons fluem de P p/ N pela junção.</a:t>
            </a:r>
          </a:p>
          <a:p>
            <a:pPr eaLnBrk="1" hangingPunct="1"/>
            <a:r>
              <a:rPr lang="en-US">
                <a:solidFill>
                  <a:srgbClr val="FF0000"/>
                </a:solidFill>
              </a:rPr>
              <a:t>b. elétrons não fluem pela junção</a:t>
            </a:r>
          </a:p>
          <a:p>
            <a:pPr eaLnBrk="1" hangingPunct="1"/>
            <a:r>
              <a:rPr lang="en-US">
                <a:solidFill>
                  <a:schemeClr val="tx1"/>
                </a:solidFill>
              </a:rPr>
              <a:t>c. elétrons fluem de N p/ P pela junção.</a:t>
            </a:r>
          </a:p>
        </p:txBody>
      </p:sp>
    </p:spTree>
    <p:extLst>
      <p:ext uri="{BB962C8B-B14F-4D97-AF65-F5344CB8AC3E}">
        <p14:creationId xmlns:p14="http://schemas.microsoft.com/office/powerpoint/2010/main" val="69174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junção</a:t>
            </a:r>
            <a:r>
              <a:rPr lang="en-US" dirty="0" smtClean="0"/>
              <a:t> p-n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87475" y="2028825"/>
            <a:ext cx="1677988" cy="1128712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049588" y="2028825"/>
            <a:ext cx="1677987" cy="1128712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6" descr="Large checker board"/>
          <p:cNvSpPr>
            <a:spLocks noChangeArrowheads="1"/>
          </p:cNvSpPr>
          <p:nvPr/>
        </p:nvSpPr>
        <p:spPr bwMode="auto">
          <a:xfrm>
            <a:off x="2846388" y="2028825"/>
            <a:ext cx="460375" cy="1112837"/>
          </a:xfrm>
          <a:prstGeom prst="rect">
            <a:avLst/>
          </a:prstGeom>
          <a:pattFill prst="lgCheck">
            <a:fgClr>
              <a:srgbClr val="FF7C80"/>
            </a:fgClr>
            <a:bgClr>
              <a:srgbClr val="00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762000" y="3482975"/>
            <a:ext cx="6858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914400" y="3635375"/>
            <a:ext cx="403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V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822325" y="3090862"/>
            <a:ext cx="393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822325" y="4133850"/>
            <a:ext cx="287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10" name="Freeform 11"/>
          <p:cNvSpPr>
            <a:spLocks/>
          </p:cNvSpPr>
          <p:nvPr/>
        </p:nvSpPr>
        <p:spPr bwMode="auto">
          <a:xfrm>
            <a:off x="1119188" y="2589212"/>
            <a:ext cx="279400" cy="901700"/>
          </a:xfrm>
          <a:custGeom>
            <a:avLst/>
            <a:gdLst>
              <a:gd name="T0" fmla="*/ 2147483647 w 176"/>
              <a:gd name="T1" fmla="*/ 2147483647 h 568"/>
              <a:gd name="T2" fmla="*/ 2147483647 w 176"/>
              <a:gd name="T3" fmla="*/ 2147483647 h 568"/>
              <a:gd name="T4" fmla="*/ 2147483647 w 176"/>
              <a:gd name="T5" fmla="*/ 2147483647 h 568"/>
              <a:gd name="T6" fmla="*/ 2147483647 w 176"/>
              <a:gd name="T7" fmla="*/ 2147483647 h 568"/>
              <a:gd name="T8" fmla="*/ 0 60000 65536"/>
              <a:gd name="T9" fmla="*/ 0 60000 65536"/>
              <a:gd name="T10" fmla="*/ 0 60000 65536"/>
              <a:gd name="T11" fmla="*/ 0 60000 65536"/>
              <a:gd name="T12" fmla="*/ 0 w 176"/>
              <a:gd name="T13" fmla="*/ 0 h 568"/>
              <a:gd name="T14" fmla="*/ 176 w 176"/>
              <a:gd name="T15" fmla="*/ 568 h 5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6" h="568">
                <a:moveTo>
                  <a:pt x="1" y="568"/>
                </a:moveTo>
                <a:cubicBezTo>
                  <a:pt x="6" y="453"/>
                  <a:pt x="0" y="281"/>
                  <a:pt x="23" y="173"/>
                </a:cubicBezTo>
                <a:cubicBezTo>
                  <a:pt x="25" y="143"/>
                  <a:pt x="26" y="113"/>
                  <a:pt x="29" y="83"/>
                </a:cubicBezTo>
                <a:cubicBezTo>
                  <a:pt x="38" y="0"/>
                  <a:pt x="115" y="32"/>
                  <a:pt x="176" y="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>
            <a:off x="1120775" y="2478087"/>
            <a:ext cx="4527550" cy="2209800"/>
          </a:xfrm>
          <a:custGeom>
            <a:avLst/>
            <a:gdLst>
              <a:gd name="T0" fmla="*/ 0 w 2852"/>
              <a:gd name="T1" fmla="*/ 2147483647 h 1392"/>
              <a:gd name="T2" fmla="*/ 2147483647 w 2852"/>
              <a:gd name="T3" fmla="*/ 2147483647 h 1392"/>
              <a:gd name="T4" fmla="*/ 2147483647 w 2852"/>
              <a:gd name="T5" fmla="*/ 2147483647 h 1392"/>
              <a:gd name="T6" fmla="*/ 2147483647 w 2852"/>
              <a:gd name="T7" fmla="*/ 2147483647 h 1392"/>
              <a:gd name="T8" fmla="*/ 2147483647 w 2852"/>
              <a:gd name="T9" fmla="*/ 2147483647 h 1392"/>
              <a:gd name="T10" fmla="*/ 2147483647 w 2852"/>
              <a:gd name="T11" fmla="*/ 2147483647 h 1392"/>
              <a:gd name="T12" fmla="*/ 2147483647 w 2852"/>
              <a:gd name="T13" fmla="*/ 2147483647 h 1392"/>
              <a:gd name="T14" fmla="*/ 2147483647 w 2852"/>
              <a:gd name="T15" fmla="*/ 2147483647 h 1392"/>
              <a:gd name="T16" fmla="*/ 2147483647 w 2852"/>
              <a:gd name="T17" fmla="*/ 2147483647 h 1392"/>
              <a:gd name="T18" fmla="*/ 2147483647 w 2852"/>
              <a:gd name="T19" fmla="*/ 2147483647 h 1392"/>
              <a:gd name="T20" fmla="*/ 2147483647 w 2852"/>
              <a:gd name="T21" fmla="*/ 2147483647 h 1392"/>
              <a:gd name="T22" fmla="*/ 2147483647 w 2852"/>
              <a:gd name="T23" fmla="*/ 2147483647 h 1392"/>
              <a:gd name="T24" fmla="*/ 2147483647 w 2852"/>
              <a:gd name="T25" fmla="*/ 2147483647 h 1392"/>
              <a:gd name="T26" fmla="*/ 2147483647 w 2852"/>
              <a:gd name="T27" fmla="*/ 2147483647 h 1392"/>
              <a:gd name="T28" fmla="*/ 2147483647 w 2852"/>
              <a:gd name="T29" fmla="*/ 2147483647 h 1392"/>
              <a:gd name="T30" fmla="*/ 2147483647 w 2852"/>
              <a:gd name="T31" fmla="*/ 2147483647 h 1392"/>
              <a:gd name="T32" fmla="*/ 2147483647 w 2852"/>
              <a:gd name="T33" fmla="*/ 2147483647 h 1392"/>
              <a:gd name="T34" fmla="*/ 2147483647 w 2852"/>
              <a:gd name="T35" fmla="*/ 2147483647 h 1392"/>
              <a:gd name="T36" fmla="*/ 2147483647 w 2852"/>
              <a:gd name="T37" fmla="*/ 2147483647 h 1392"/>
              <a:gd name="T38" fmla="*/ 2147483647 w 2852"/>
              <a:gd name="T39" fmla="*/ 2147483647 h 1392"/>
              <a:gd name="T40" fmla="*/ 2147483647 w 2852"/>
              <a:gd name="T41" fmla="*/ 2147483647 h 1392"/>
              <a:gd name="T42" fmla="*/ 2147483647 w 2852"/>
              <a:gd name="T43" fmla="*/ 2147483647 h 1392"/>
              <a:gd name="T44" fmla="*/ 2147483647 w 2852"/>
              <a:gd name="T45" fmla="*/ 2147483647 h 1392"/>
              <a:gd name="T46" fmla="*/ 2147483647 w 2852"/>
              <a:gd name="T47" fmla="*/ 2147483647 h 1392"/>
              <a:gd name="T48" fmla="*/ 2147483647 w 2852"/>
              <a:gd name="T49" fmla="*/ 2147483647 h 1392"/>
              <a:gd name="T50" fmla="*/ 2147483647 w 2852"/>
              <a:gd name="T51" fmla="*/ 2147483647 h 1392"/>
              <a:gd name="T52" fmla="*/ 2147483647 w 2852"/>
              <a:gd name="T53" fmla="*/ 2147483647 h 1392"/>
              <a:gd name="T54" fmla="*/ 2147483647 w 2852"/>
              <a:gd name="T55" fmla="*/ 0 h 1392"/>
              <a:gd name="T56" fmla="*/ 2147483647 w 2852"/>
              <a:gd name="T57" fmla="*/ 2147483647 h 1392"/>
              <a:gd name="T58" fmla="*/ 2147483647 w 2852"/>
              <a:gd name="T59" fmla="*/ 2147483647 h 1392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2852"/>
              <a:gd name="T91" fmla="*/ 0 h 1392"/>
              <a:gd name="T92" fmla="*/ 2852 w 2852"/>
              <a:gd name="T93" fmla="*/ 1392 h 1392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2852" h="1392">
                <a:moveTo>
                  <a:pt x="0" y="1101"/>
                </a:moveTo>
                <a:cubicBezTo>
                  <a:pt x="9" y="1145"/>
                  <a:pt x="18" y="1196"/>
                  <a:pt x="45" y="1231"/>
                </a:cubicBezTo>
                <a:cubicBezTo>
                  <a:pt x="57" y="1264"/>
                  <a:pt x="66" y="1282"/>
                  <a:pt x="102" y="1293"/>
                </a:cubicBezTo>
                <a:cubicBezTo>
                  <a:pt x="120" y="1313"/>
                  <a:pt x="139" y="1309"/>
                  <a:pt x="164" y="1322"/>
                </a:cubicBezTo>
                <a:cubicBezTo>
                  <a:pt x="203" y="1341"/>
                  <a:pt x="239" y="1350"/>
                  <a:pt x="282" y="1356"/>
                </a:cubicBezTo>
                <a:cubicBezTo>
                  <a:pt x="405" y="1392"/>
                  <a:pt x="538" y="1368"/>
                  <a:pt x="661" y="1350"/>
                </a:cubicBezTo>
                <a:cubicBezTo>
                  <a:pt x="706" y="1344"/>
                  <a:pt x="751" y="1339"/>
                  <a:pt x="796" y="1333"/>
                </a:cubicBezTo>
                <a:cubicBezTo>
                  <a:pt x="824" y="1329"/>
                  <a:pt x="881" y="1322"/>
                  <a:pt x="881" y="1322"/>
                </a:cubicBezTo>
                <a:cubicBezTo>
                  <a:pt x="931" y="1295"/>
                  <a:pt x="982" y="1297"/>
                  <a:pt x="1039" y="1293"/>
                </a:cubicBezTo>
                <a:cubicBezTo>
                  <a:pt x="1104" y="1274"/>
                  <a:pt x="1170" y="1267"/>
                  <a:pt x="1237" y="1260"/>
                </a:cubicBezTo>
                <a:cubicBezTo>
                  <a:pt x="1329" y="1250"/>
                  <a:pt x="1420" y="1233"/>
                  <a:pt x="1513" y="1226"/>
                </a:cubicBezTo>
                <a:cubicBezTo>
                  <a:pt x="1561" y="1216"/>
                  <a:pt x="1590" y="1207"/>
                  <a:pt x="1643" y="1203"/>
                </a:cubicBezTo>
                <a:cubicBezTo>
                  <a:pt x="1686" y="1194"/>
                  <a:pt x="1729" y="1185"/>
                  <a:pt x="1773" y="1180"/>
                </a:cubicBezTo>
                <a:cubicBezTo>
                  <a:pt x="1806" y="1168"/>
                  <a:pt x="1835" y="1159"/>
                  <a:pt x="1869" y="1152"/>
                </a:cubicBezTo>
                <a:cubicBezTo>
                  <a:pt x="1904" y="1135"/>
                  <a:pt x="1941" y="1135"/>
                  <a:pt x="1976" y="1118"/>
                </a:cubicBezTo>
                <a:cubicBezTo>
                  <a:pt x="2001" y="1106"/>
                  <a:pt x="2018" y="1087"/>
                  <a:pt x="2044" y="1079"/>
                </a:cubicBezTo>
                <a:cubicBezTo>
                  <a:pt x="2077" y="1054"/>
                  <a:pt x="2110" y="1031"/>
                  <a:pt x="2151" y="1022"/>
                </a:cubicBezTo>
                <a:cubicBezTo>
                  <a:pt x="2223" y="988"/>
                  <a:pt x="2289" y="932"/>
                  <a:pt x="2355" y="887"/>
                </a:cubicBezTo>
                <a:cubicBezTo>
                  <a:pt x="2380" y="870"/>
                  <a:pt x="2392" y="854"/>
                  <a:pt x="2422" y="842"/>
                </a:cubicBezTo>
                <a:cubicBezTo>
                  <a:pt x="2451" y="813"/>
                  <a:pt x="2490" y="796"/>
                  <a:pt x="2524" y="774"/>
                </a:cubicBezTo>
                <a:cubicBezTo>
                  <a:pt x="2559" y="720"/>
                  <a:pt x="2614" y="684"/>
                  <a:pt x="2654" y="633"/>
                </a:cubicBezTo>
                <a:cubicBezTo>
                  <a:pt x="2696" y="580"/>
                  <a:pt x="2714" y="512"/>
                  <a:pt x="2761" y="463"/>
                </a:cubicBezTo>
                <a:cubicBezTo>
                  <a:pt x="2771" y="436"/>
                  <a:pt x="2790" y="409"/>
                  <a:pt x="2806" y="384"/>
                </a:cubicBezTo>
                <a:cubicBezTo>
                  <a:pt x="2812" y="362"/>
                  <a:pt x="2817" y="347"/>
                  <a:pt x="2829" y="328"/>
                </a:cubicBezTo>
                <a:cubicBezTo>
                  <a:pt x="2838" y="263"/>
                  <a:pt x="2830" y="303"/>
                  <a:pt x="2840" y="266"/>
                </a:cubicBezTo>
                <a:cubicBezTo>
                  <a:pt x="2844" y="251"/>
                  <a:pt x="2852" y="220"/>
                  <a:pt x="2852" y="220"/>
                </a:cubicBezTo>
                <a:cubicBezTo>
                  <a:pt x="2850" y="190"/>
                  <a:pt x="2851" y="160"/>
                  <a:pt x="2846" y="130"/>
                </a:cubicBezTo>
                <a:cubicBezTo>
                  <a:pt x="2836" y="66"/>
                  <a:pt x="2772" y="20"/>
                  <a:pt x="2716" y="0"/>
                </a:cubicBezTo>
                <a:cubicBezTo>
                  <a:pt x="2598" y="4"/>
                  <a:pt x="2497" y="16"/>
                  <a:pt x="2383" y="23"/>
                </a:cubicBezTo>
                <a:cubicBezTo>
                  <a:pt x="2340" y="25"/>
                  <a:pt x="2253" y="28"/>
                  <a:pt x="2253" y="2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682875" y="1566862"/>
            <a:ext cx="881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P - N</a:t>
            </a: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884363" y="2176462"/>
            <a:ext cx="11572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 + +   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+  +  </a:t>
            </a:r>
          </a:p>
          <a:p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062288" y="2100262"/>
            <a:ext cx="14287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    - -   - -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    -  -   -  -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4760913" y="1641475"/>
            <a:ext cx="3898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400" b="1">
                <a:solidFill>
                  <a:schemeClr val="tx1"/>
                </a:solidFill>
              </a:rPr>
              <a:t>ligando voltagem oposta,</a:t>
            </a:r>
          </a:p>
          <a:p>
            <a:pPr algn="r"/>
            <a:r>
              <a:rPr lang="en-US" sz="2400" b="1">
                <a:solidFill>
                  <a:schemeClr val="tx1"/>
                </a:solidFill>
              </a:rPr>
              <a:t>o que acontece?</a:t>
            </a:r>
          </a:p>
          <a:p>
            <a:pPr algn="r"/>
            <a:r>
              <a:rPr lang="en-US" sz="2400">
                <a:solidFill>
                  <a:schemeClr val="tx1"/>
                </a:solidFill>
              </a:rPr>
              <a:t>(por que?)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4051300" y="4843462"/>
            <a:ext cx="47879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>
                <a:solidFill>
                  <a:schemeClr val="tx1"/>
                </a:solidFill>
              </a:rPr>
              <a:t>a. elétrons fluem de P p/ N pela junção.</a:t>
            </a:r>
          </a:p>
          <a:p>
            <a:pPr eaLnBrk="1" hangingPunct="1"/>
            <a:r>
              <a:rPr lang="en-US">
                <a:solidFill>
                  <a:schemeClr val="tx1"/>
                </a:solidFill>
              </a:rPr>
              <a:t>b. elétrons não fluem pela junção</a:t>
            </a:r>
          </a:p>
          <a:p>
            <a:pPr eaLnBrk="1" hangingPunct="1"/>
            <a:r>
              <a:rPr lang="en-US">
                <a:solidFill>
                  <a:schemeClr val="tx1"/>
                </a:solidFill>
              </a:rPr>
              <a:t>c. elétrons fluem de N p/ P pela junção.</a:t>
            </a:r>
          </a:p>
        </p:txBody>
      </p:sp>
    </p:spTree>
    <p:extLst>
      <p:ext uri="{BB962C8B-B14F-4D97-AF65-F5344CB8AC3E}">
        <p14:creationId xmlns:p14="http://schemas.microsoft.com/office/powerpoint/2010/main" val="98641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junção</a:t>
            </a:r>
            <a:r>
              <a:rPr lang="en-US" dirty="0" smtClean="0"/>
              <a:t> p-n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74775" y="2028825"/>
            <a:ext cx="1677988" cy="1128712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036888" y="2028825"/>
            <a:ext cx="1677987" cy="1128712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6" descr="Large checker board"/>
          <p:cNvSpPr>
            <a:spLocks noChangeArrowheads="1"/>
          </p:cNvSpPr>
          <p:nvPr/>
        </p:nvSpPr>
        <p:spPr bwMode="auto">
          <a:xfrm>
            <a:off x="2833688" y="2028825"/>
            <a:ext cx="460375" cy="1112837"/>
          </a:xfrm>
          <a:prstGeom prst="rect">
            <a:avLst/>
          </a:prstGeom>
          <a:pattFill prst="lgCheck">
            <a:fgClr>
              <a:srgbClr val="FF7C80"/>
            </a:fgClr>
            <a:bgClr>
              <a:srgbClr val="00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749300" y="3482975"/>
            <a:ext cx="6858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901700" y="3635375"/>
            <a:ext cx="403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V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809625" y="3090862"/>
            <a:ext cx="393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809625" y="4133850"/>
            <a:ext cx="287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10" name="Freeform 11"/>
          <p:cNvSpPr>
            <a:spLocks/>
          </p:cNvSpPr>
          <p:nvPr/>
        </p:nvSpPr>
        <p:spPr bwMode="auto">
          <a:xfrm>
            <a:off x="1106488" y="2589212"/>
            <a:ext cx="279400" cy="901700"/>
          </a:xfrm>
          <a:custGeom>
            <a:avLst/>
            <a:gdLst>
              <a:gd name="T0" fmla="*/ 2147483647 w 176"/>
              <a:gd name="T1" fmla="*/ 2147483647 h 568"/>
              <a:gd name="T2" fmla="*/ 2147483647 w 176"/>
              <a:gd name="T3" fmla="*/ 2147483647 h 568"/>
              <a:gd name="T4" fmla="*/ 2147483647 w 176"/>
              <a:gd name="T5" fmla="*/ 2147483647 h 568"/>
              <a:gd name="T6" fmla="*/ 2147483647 w 176"/>
              <a:gd name="T7" fmla="*/ 2147483647 h 568"/>
              <a:gd name="T8" fmla="*/ 0 60000 65536"/>
              <a:gd name="T9" fmla="*/ 0 60000 65536"/>
              <a:gd name="T10" fmla="*/ 0 60000 65536"/>
              <a:gd name="T11" fmla="*/ 0 60000 65536"/>
              <a:gd name="T12" fmla="*/ 0 w 176"/>
              <a:gd name="T13" fmla="*/ 0 h 568"/>
              <a:gd name="T14" fmla="*/ 176 w 176"/>
              <a:gd name="T15" fmla="*/ 568 h 5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6" h="568">
                <a:moveTo>
                  <a:pt x="1" y="568"/>
                </a:moveTo>
                <a:cubicBezTo>
                  <a:pt x="6" y="453"/>
                  <a:pt x="0" y="281"/>
                  <a:pt x="23" y="173"/>
                </a:cubicBezTo>
                <a:cubicBezTo>
                  <a:pt x="25" y="143"/>
                  <a:pt x="26" y="113"/>
                  <a:pt x="29" y="83"/>
                </a:cubicBezTo>
                <a:cubicBezTo>
                  <a:pt x="38" y="0"/>
                  <a:pt x="115" y="32"/>
                  <a:pt x="176" y="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>
            <a:off x="1108075" y="2478087"/>
            <a:ext cx="4527550" cy="2209800"/>
          </a:xfrm>
          <a:custGeom>
            <a:avLst/>
            <a:gdLst>
              <a:gd name="T0" fmla="*/ 0 w 2852"/>
              <a:gd name="T1" fmla="*/ 2147483647 h 1392"/>
              <a:gd name="T2" fmla="*/ 2147483647 w 2852"/>
              <a:gd name="T3" fmla="*/ 2147483647 h 1392"/>
              <a:gd name="T4" fmla="*/ 2147483647 w 2852"/>
              <a:gd name="T5" fmla="*/ 2147483647 h 1392"/>
              <a:gd name="T6" fmla="*/ 2147483647 w 2852"/>
              <a:gd name="T7" fmla="*/ 2147483647 h 1392"/>
              <a:gd name="T8" fmla="*/ 2147483647 w 2852"/>
              <a:gd name="T9" fmla="*/ 2147483647 h 1392"/>
              <a:gd name="T10" fmla="*/ 2147483647 w 2852"/>
              <a:gd name="T11" fmla="*/ 2147483647 h 1392"/>
              <a:gd name="T12" fmla="*/ 2147483647 w 2852"/>
              <a:gd name="T13" fmla="*/ 2147483647 h 1392"/>
              <a:gd name="T14" fmla="*/ 2147483647 w 2852"/>
              <a:gd name="T15" fmla="*/ 2147483647 h 1392"/>
              <a:gd name="T16" fmla="*/ 2147483647 w 2852"/>
              <a:gd name="T17" fmla="*/ 2147483647 h 1392"/>
              <a:gd name="T18" fmla="*/ 2147483647 w 2852"/>
              <a:gd name="T19" fmla="*/ 2147483647 h 1392"/>
              <a:gd name="T20" fmla="*/ 2147483647 w 2852"/>
              <a:gd name="T21" fmla="*/ 2147483647 h 1392"/>
              <a:gd name="T22" fmla="*/ 2147483647 w 2852"/>
              <a:gd name="T23" fmla="*/ 2147483647 h 1392"/>
              <a:gd name="T24" fmla="*/ 2147483647 w 2852"/>
              <a:gd name="T25" fmla="*/ 2147483647 h 1392"/>
              <a:gd name="T26" fmla="*/ 2147483647 w 2852"/>
              <a:gd name="T27" fmla="*/ 2147483647 h 1392"/>
              <a:gd name="T28" fmla="*/ 2147483647 w 2852"/>
              <a:gd name="T29" fmla="*/ 2147483647 h 1392"/>
              <a:gd name="T30" fmla="*/ 2147483647 w 2852"/>
              <a:gd name="T31" fmla="*/ 2147483647 h 1392"/>
              <a:gd name="T32" fmla="*/ 2147483647 w 2852"/>
              <a:gd name="T33" fmla="*/ 2147483647 h 1392"/>
              <a:gd name="T34" fmla="*/ 2147483647 w 2852"/>
              <a:gd name="T35" fmla="*/ 2147483647 h 1392"/>
              <a:gd name="T36" fmla="*/ 2147483647 w 2852"/>
              <a:gd name="T37" fmla="*/ 2147483647 h 1392"/>
              <a:gd name="T38" fmla="*/ 2147483647 w 2852"/>
              <a:gd name="T39" fmla="*/ 2147483647 h 1392"/>
              <a:gd name="T40" fmla="*/ 2147483647 w 2852"/>
              <a:gd name="T41" fmla="*/ 2147483647 h 1392"/>
              <a:gd name="T42" fmla="*/ 2147483647 w 2852"/>
              <a:gd name="T43" fmla="*/ 2147483647 h 1392"/>
              <a:gd name="T44" fmla="*/ 2147483647 w 2852"/>
              <a:gd name="T45" fmla="*/ 2147483647 h 1392"/>
              <a:gd name="T46" fmla="*/ 2147483647 w 2852"/>
              <a:gd name="T47" fmla="*/ 2147483647 h 1392"/>
              <a:gd name="T48" fmla="*/ 2147483647 w 2852"/>
              <a:gd name="T49" fmla="*/ 2147483647 h 1392"/>
              <a:gd name="T50" fmla="*/ 2147483647 w 2852"/>
              <a:gd name="T51" fmla="*/ 2147483647 h 1392"/>
              <a:gd name="T52" fmla="*/ 2147483647 w 2852"/>
              <a:gd name="T53" fmla="*/ 2147483647 h 1392"/>
              <a:gd name="T54" fmla="*/ 2147483647 w 2852"/>
              <a:gd name="T55" fmla="*/ 0 h 1392"/>
              <a:gd name="T56" fmla="*/ 2147483647 w 2852"/>
              <a:gd name="T57" fmla="*/ 2147483647 h 1392"/>
              <a:gd name="T58" fmla="*/ 2147483647 w 2852"/>
              <a:gd name="T59" fmla="*/ 2147483647 h 1392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2852"/>
              <a:gd name="T91" fmla="*/ 0 h 1392"/>
              <a:gd name="T92" fmla="*/ 2852 w 2852"/>
              <a:gd name="T93" fmla="*/ 1392 h 1392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2852" h="1392">
                <a:moveTo>
                  <a:pt x="0" y="1101"/>
                </a:moveTo>
                <a:cubicBezTo>
                  <a:pt x="9" y="1145"/>
                  <a:pt x="18" y="1196"/>
                  <a:pt x="45" y="1231"/>
                </a:cubicBezTo>
                <a:cubicBezTo>
                  <a:pt x="57" y="1264"/>
                  <a:pt x="66" y="1282"/>
                  <a:pt x="102" y="1293"/>
                </a:cubicBezTo>
                <a:cubicBezTo>
                  <a:pt x="120" y="1313"/>
                  <a:pt x="139" y="1309"/>
                  <a:pt x="164" y="1322"/>
                </a:cubicBezTo>
                <a:cubicBezTo>
                  <a:pt x="203" y="1341"/>
                  <a:pt x="239" y="1350"/>
                  <a:pt x="282" y="1356"/>
                </a:cubicBezTo>
                <a:cubicBezTo>
                  <a:pt x="405" y="1392"/>
                  <a:pt x="538" y="1368"/>
                  <a:pt x="661" y="1350"/>
                </a:cubicBezTo>
                <a:cubicBezTo>
                  <a:pt x="706" y="1344"/>
                  <a:pt x="751" y="1339"/>
                  <a:pt x="796" y="1333"/>
                </a:cubicBezTo>
                <a:cubicBezTo>
                  <a:pt x="824" y="1329"/>
                  <a:pt x="881" y="1322"/>
                  <a:pt x="881" y="1322"/>
                </a:cubicBezTo>
                <a:cubicBezTo>
                  <a:pt x="931" y="1295"/>
                  <a:pt x="982" y="1297"/>
                  <a:pt x="1039" y="1293"/>
                </a:cubicBezTo>
                <a:cubicBezTo>
                  <a:pt x="1104" y="1274"/>
                  <a:pt x="1170" y="1267"/>
                  <a:pt x="1237" y="1260"/>
                </a:cubicBezTo>
                <a:cubicBezTo>
                  <a:pt x="1329" y="1250"/>
                  <a:pt x="1420" y="1233"/>
                  <a:pt x="1513" y="1226"/>
                </a:cubicBezTo>
                <a:cubicBezTo>
                  <a:pt x="1561" y="1216"/>
                  <a:pt x="1590" y="1207"/>
                  <a:pt x="1643" y="1203"/>
                </a:cubicBezTo>
                <a:cubicBezTo>
                  <a:pt x="1686" y="1194"/>
                  <a:pt x="1729" y="1185"/>
                  <a:pt x="1773" y="1180"/>
                </a:cubicBezTo>
                <a:cubicBezTo>
                  <a:pt x="1806" y="1168"/>
                  <a:pt x="1835" y="1159"/>
                  <a:pt x="1869" y="1152"/>
                </a:cubicBezTo>
                <a:cubicBezTo>
                  <a:pt x="1904" y="1135"/>
                  <a:pt x="1941" y="1135"/>
                  <a:pt x="1976" y="1118"/>
                </a:cubicBezTo>
                <a:cubicBezTo>
                  <a:pt x="2001" y="1106"/>
                  <a:pt x="2018" y="1087"/>
                  <a:pt x="2044" y="1079"/>
                </a:cubicBezTo>
                <a:cubicBezTo>
                  <a:pt x="2077" y="1054"/>
                  <a:pt x="2110" y="1031"/>
                  <a:pt x="2151" y="1022"/>
                </a:cubicBezTo>
                <a:cubicBezTo>
                  <a:pt x="2223" y="988"/>
                  <a:pt x="2289" y="932"/>
                  <a:pt x="2355" y="887"/>
                </a:cubicBezTo>
                <a:cubicBezTo>
                  <a:pt x="2380" y="870"/>
                  <a:pt x="2392" y="854"/>
                  <a:pt x="2422" y="842"/>
                </a:cubicBezTo>
                <a:cubicBezTo>
                  <a:pt x="2451" y="813"/>
                  <a:pt x="2490" y="796"/>
                  <a:pt x="2524" y="774"/>
                </a:cubicBezTo>
                <a:cubicBezTo>
                  <a:pt x="2559" y="720"/>
                  <a:pt x="2614" y="684"/>
                  <a:pt x="2654" y="633"/>
                </a:cubicBezTo>
                <a:cubicBezTo>
                  <a:pt x="2696" y="580"/>
                  <a:pt x="2714" y="512"/>
                  <a:pt x="2761" y="463"/>
                </a:cubicBezTo>
                <a:cubicBezTo>
                  <a:pt x="2771" y="436"/>
                  <a:pt x="2790" y="409"/>
                  <a:pt x="2806" y="384"/>
                </a:cubicBezTo>
                <a:cubicBezTo>
                  <a:pt x="2812" y="362"/>
                  <a:pt x="2817" y="347"/>
                  <a:pt x="2829" y="328"/>
                </a:cubicBezTo>
                <a:cubicBezTo>
                  <a:pt x="2838" y="263"/>
                  <a:pt x="2830" y="303"/>
                  <a:pt x="2840" y="266"/>
                </a:cubicBezTo>
                <a:cubicBezTo>
                  <a:pt x="2844" y="251"/>
                  <a:pt x="2852" y="220"/>
                  <a:pt x="2852" y="220"/>
                </a:cubicBezTo>
                <a:cubicBezTo>
                  <a:pt x="2850" y="190"/>
                  <a:pt x="2851" y="160"/>
                  <a:pt x="2846" y="130"/>
                </a:cubicBezTo>
                <a:cubicBezTo>
                  <a:pt x="2836" y="66"/>
                  <a:pt x="2772" y="20"/>
                  <a:pt x="2716" y="0"/>
                </a:cubicBezTo>
                <a:cubicBezTo>
                  <a:pt x="2598" y="4"/>
                  <a:pt x="2497" y="16"/>
                  <a:pt x="2383" y="23"/>
                </a:cubicBezTo>
                <a:cubicBezTo>
                  <a:pt x="2340" y="25"/>
                  <a:pt x="2253" y="28"/>
                  <a:pt x="2253" y="2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670175" y="1566862"/>
            <a:ext cx="881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P - N</a:t>
            </a: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4748213" y="1641475"/>
            <a:ext cx="3898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400" b="1">
                <a:solidFill>
                  <a:schemeClr val="tx1"/>
                </a:solidFill>
              </a:rPr>
              <a:t>ligando voltagem oposta,</a:t>
            </a:r>
          </a:p>
          <a:p>
            <a:pPr algn="r"/>
            <a:r>
              <a:rPr lang="en-US" sz="2400" b="1">
                <a:solidFill>
                  <a:schemeClr val="tx1"/>
                </a:solidFill>
              </a:rPr>
              <a:t>o que acontece?</a:t>
            </a:r>
          </a:p>
          <a:p>
            <a:pPr algn="r"/>
            <a:r>
              <a:rPr lang="en-US" sz="2400">
                <a:solidFill>
                  <a:schemeClr val="tx1"/>
                </a:solidFill>
              </a:rPr>
              <a:t>(por que?)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1420813" y="2101850"/>
            <a:ext cx="18256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+++  +  +  +  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+++ +  + +  </a:t>
            </a:r>
          </a:p>
          <a:p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3021013" y="2071687"/>
            <a:ext cx="18097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-   - -   - - --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 -   -  -   -  - --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4878388" y="2332037"/>
            <a:ext cx="779462" cy="55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Text Box 35"/>
          <p:cNvSpPr txBox="1">
            <a:spLocks noChangeArrowheads="1"/>
          </p:cNvSpPr>
          <p:nvPr/>
        </p:nvSpPr>
        <p:spPr bwMode="auto">
          <a:xfrm>
            <a:off x="5170488" y="2028825"/>
            <a:ext cx="539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- - -</a:t>
            </a:r>
          </a:p>
        </p:txBody>
      </p:sp>
      <p:sp>
        <p:nvSpPr>
          <p:cNvPr id="18" name="Line 32"/>
          <p:cNvSpPr>
            <a:spLocks noChangeShapeType="1"/>
          </p:cNvSpPr>
          <p:nvPr/>
        </p:nvSpPr>
        <p:spPr bwMode="auto">
          <a:xfrm flipH="1">
            <a:off x="852488" y="2509837"/>
            <a:ext cx="261937" cy="582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Text Box 33"/>
          <p:cNvSpPr txBox="1">
            <a:spLocks noChangeArrowheads="1"/>
          </p:cNvSpPr>
          <p:nvPr/>
        </p:nvSpPr>
        <p:spPr bwMode="auto">
          <a:xfrm>
            <a:off x="725488" y="2173287"/>
            <a:ext cx="539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- - -</a:t>
            </a: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 flipH="1">
            <a:off x="2713038" y="3878262"/>
            <a:ext cx="884237" cy="114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2894013" y="3876675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5694363" y="3000375"/>
            <a:ext cx="3097212" cy="169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 i="1">
                <a:solidFill>
                  <a:schemeClr val="tx1"/>
                </a:solidFill>
              </a:rPr>
              <a:t>+</a:t>
            </a:r>
            <a:r>
              <a:rPr lang="ja-JP" altLang="en-US" sz="2000" i="1">
                <a:solidFill>
                  <a:schemeClr val="tx1"/>
                </a:solidFill>
              </a:rPr>
              <a:t>’</a:t>
            </a:r>
            <a:r>
              <a:rPr lang="en-US" altLang="ja-JP" i="1">
                <a:solidFill>
                  <a:schemeClr val="tx1"/>
                </a:solidFill>
              </a:rPr>
              <a:t>s</a:t>
            </a:r>
            <a:r>
              <a:rPr lang="en-US" altLang="ja-JP" sz="2000" i="1">
                <a:solidFill>
                  <a:schemeClr val="tx1"/>
                </a:solidFill>
              </a:rPr>
              <a:t> móveis empurrados para a ZD vindos da esq,</a:t>
            </a:r>
          </a:p>
          <a:p>
            <a:r>
              <a:rPr lang="en-US" sz="2400" i="1">
                <a:solidFill>
                  <a:schemeClr val="tx1"/>
                </a:solidFill>
              </a:rPr>
              <a:t>-</a:t>
            </a:r>
            <a:r>
              <a:rPr lang="ja-JP" altLang="en-US" sz="2000" i="1">
                <a:solidFill>
                  <a:schemeClr val="tx1"/>
                </a:solidFill>
              </a:rPr>
              <a:t>’</a:t>
            </a:r>
            <a:r>
              <a:rPr lang="en-US" altLang="ja-JP" i="1">
                <a:solidFill>
                  <a:schemeClr val="tx1"/>
                </a:solidFill>
              </a:rPr>
              <a:t>s</a:t>
            </a:r>
            <a:r>
              <a:rPr lang="en-US" altLang="ja-JP" sz="2000" i="1">
                <a:solidFill>
                  <a:schemeClr val="tx1"/>
                </a:solidFill>
              </a:rPr>
              <a:t> móveis empurrados para a ZD vindos da dir. </a:t>
            </a:r>
            <a:br>
              <a:rPr lang="en-US" altLang="ja-JP" sz="2000" i="1">
                <a:solidFill>
                  <a:schemeClr val="tx1"/>
                </a:solidFill>
              </a:rPr>
            </a:br>
            <a:r>
              <a:rPr lang="en-US" altLang="ja-JP" sz="2000" b="1" i="1">
                <a:solidFill>
                  <a:schemeClr val="tx1"/>
                </a:solidFill>
              </a:rPr>
              <a:t>=&gt; ZD é reduzida</a:t>
            </a:r>
          </a:p>
        </p:txBody>
      </p:sp>
      <p:sp>
        <p:nvSpPr>
          <p:cNvPr id="23" name="Text Box 37"/>
          <p:cNvSpPr txBox="1">
            <a:spLocks noChangeArrowheads="1"/>
          </p:cNvSpPr>
          <p:nvPr/>
        </p:nvSpPr>
        <p:spPr bwMode="auto">
          <a:xfrm>
            <a:off x="76200" y="5024437"/>
            <a:ext cx="3962400" cy="1323975"/>
          </a:xfrm>
          <a:prstGeom prst="rect">
            <a:avLst/>
          </a:prstGeom>
          <a:noFill/>
          <a:ln w="444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36000" rIns="36000">
            <a:spAutoFit/>
          </a:bodyPr>
          <a:lstStyle/>
          <a:p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Assim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: se V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sufic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grande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um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sentido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há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corrente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  <a:p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V no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sentido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oposto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: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não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há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corrente</a:t>
            </a:r>
            <a:endParaRPr lang="en-US" sz="20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en-US" sz="2000" u="sng" dirty="0" err="1">
                <a:solidFill>
                  <a:schemeClr val="tx1"/>
                </a:solidFill>
                <a:cs typeface="Arial" panose="020B0604020202020204" pitchFamily="34" charset="0"/>
              </a:rPr>
              <a:t>Diodo</a:t>
            </a:r>
            <a:r>
              <a:rPr lang="en-US" sz="2000" u="sng" dirty="0">
                <a:solidFill>
                  <a:schemeClr val="tx1"/>
                </a:solidFill>
                <a:cs typeface="Arial" panose="020B0604020202020204" pitchFamily="34" charset="0"/>
              </a:rPr>
              <a:t>: via de </a:t>
            </a:r>
            <a:r>
              <a:rPr lang="en-US" sz="2000" u="sng" dirty="0" err="1">
                <a:solidFill>
                  <a:schemeClr val="tx1"/>
                </a:solidFill>
                <a:cs typeface="Arial" panose="020B0604020202020204" pitchFamily="34" charset="0"/>
              </a:rPr>
              <a:t>mão-única</a:t>
            </a:r>
            <a:r>
              <a:rPr lang="en-US" sz="2000" u="sng" dirty="0">
                <a:solidFill>
                  <a:schemeClr val="tx1"/>
                </a:solidFill>
                <a:cs typeface="Arial" panose="020B0604020202020204" pitchFamily="34" charset="0"/>
              </a:rPr>
              <a:t> p/ </a:t>
            </a:r>
            <a:r>
              <a:rPr lang="en-US" sz="2000" u="sng" dirty="0" err="1">
                <a:solidFill>
                  <a:schemeClr val="tx1"/>
                </a:solidFill>
                <a:cs typeface="Arial" panose="020B0604020202020204" pitchFamily="34" charset="0"/>
              </a:rPr>
              <a:t>corrente</a:t>
            </a:r>
            <a:r>
              <a:rPr lang="en-US" sz="2000" u="sng" dirty="0" smtClean="0">
                <a:solidFill>
                  <a:schemeClr val="tx1"/>
                </a:solidFill>
                <a:cs typeface="Arial" panose="020B0604020202020204" pitchFamily="34" charset="0"/>
              </a:rPr>
              <a:t>!</a:t>
            </a:r>
            <a:endParaRPr lang="en-US" sz="2000" u="sng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4038600" y="4843462"/>
            <a:ext cx="47879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>
                <a:solidFill>
                  <a:schemeClr val="tx1"/>
                </a:solidFill>
              </a:rPr>
              <a:t>a. elétrons fluem de P p/ N pela junção.</a:t>
            </a:r>
          </a:p>
          <a:p>
            <a:pPr eaLnBrk="1" hangingPunct="1"/>
            <a:r>
              <a:rPr lang="en-US">
                <a:solidFill>
                  <a:schemeClr val="tx1"/>
                </a:solidFill>
              </a:rPr>
              <a:t>b. elétrons não fluem pela junção</a:t>
            </a:r>
          </a:p>
          <a:p>
            <a:pPr eaLnBrk="1" hangingPunct="1"/>
            <a:r>
              <a:rPr lang="en-US">
                <a:solidFill>
                  <a:schemeClr val="tx1"/>
                </a:solidFill>
              </a:rPr>
              <a:t>c. </a:t>
            </a:r>
            <a:r>
              <a:rPr lang="en-US">
                <a:solidFill>
                  <a:srgbClr val="FF0000"/>
                </a:solidFill>
              </a:rPr>
              <a:t>elétrons fluem de N p/ P pela junção.</a:t>
            </a:r>
          </a:p>
        </p:txBody>
      </p:sp>
    </p:spTree>
    <p:extLst>
      <p:ext uri="{BB962C8B-B14F-4D97-AF65-F5344CB8AC3E}">
        <p14:creationId xmlns:p14="http://schemas.microsoft.com/office/powerpoint/2010/main" val="12454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2" grpId="0"/>
      <p:bldP spid="2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 </a:t>
            </a:r>
            <a:r>
              <a:rPr lang="en-US" dirty="0" err="1" smtClean="0"/>
              <a:t>diodo</a:t>
            </a:r>
            <a:r>
              <a:rPr lang="en-US" dirty="0" smtClean="0"/>
              <a:t> </a:t>
            </a:r>
            <a:r>
              <a:rPr lang="en-US" dirty="0" err="1" smtClean="0"/>
              <a:t>retificador</a:t>
            </a:r>
            <a:endParaRPr lang="en-US" dirty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791200" y="2116138"/>
            <a:ext cx="3330575" cy="4437062"/>
            <a:chOff x="5795963" y="1728788"/>
            <a:chExt cx="3330575" cy="4437062"/>
          </a:xfrm>
        </p:grpSpPr>
        <p:pic>
          <p:nvPicPr>
            <p:cNvPr id="4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2" r="2930"/>
            <a:stretch>
              <a:fillRect/>
            </a:stretch>
          </p:blipFill>
          <p:spPr bwMode="auto">
            <a:xfrm>
              <a:off x="5795963" y="1728788"/>
              <a:ext cx="3330575" cy="3429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325" y="5238750"/>
              <a:ext cx="1011238" cy="76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8250" y="5238750"/>
              <a:ext cx="1447800" cy="927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-457200" y="1927225"/>
            <a:ext cx="6553199" cy="462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286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993775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 eaLnBrk="1" hangingPunct="1">
              <a:spcBef>
                <a:spcPts val="35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r>
              <a:rPr lang="pt-BR" altLang="en-US" sz="1800" dirty="0">
                <a:solidFill>
                  <a:srgbClr val="000000"/>
                </a:solidFill>
              </a:rPr>
              <a:t>‘</a:t>
            </a:r>
            <a:r>
              <a:rPr lang="pt-BR" sz="1800" dirty="0">
                <a:solidFill>
                  <a:srgbClr val="000000"/>
                </a:solidFill>
              </a:rPr>
              <a:t>Polarização inversa</a:t>
            </a:r>
            <a:r>
              <a:rPr lang="pt-BR" altLang="en-US" sz="1800" dirty="0">
                <a:solidFill>
                  <a:srgbClr val="000000"/>
                </a:solidFill>
              </a:rPr>
              <a:t>’</a:t>
            </a:r>
            <a:r>
              <a:rPr lang="pt-BR" sz="1800" dirty="0">
                <a:solidFill>
                  <a:srgbClr val="000000"/>
                </a:solidFill>
              </a:rPr>
              <a:t>: tensão positiva aplicada do lado </a:t>
            </a:r>
            <a:r>
              <a:rPr lang="pt-BR" sz="1800" i="1" dirty="0">
                <a:solidFill>
                  <a:srgbClr val="000000"/>
                </a:solidFill>
              </a:rPr>
              <a:t>n</a:t>
            </a:r>
            <a:endParaRPr lang="pt-BR" sz="1800" dirty="0">
              <a:solidFill>
                <a:srgbClr val="000000"/>
              </a:solidFill>
            </a:endParaRPr>
          </a:p>
          <a:p>
            <a:pPr lvl="2" eaLnBrk="1" hangingPunct="1">
              <a:spcBef>
                <a:spcPts val="250"/>
              </a:spcBef>
              <a:buClr>
                <a:srgbClr val="E66C7D"/>
              </a:buClr>
              <a:buFont typeface="Arial" panose="020B0604020202020204" pitchFamily="34" charset="0"/>
              <a:buChar char="▪"/>
            </a:pPr>
            <a:r>
              <a:rPr lang="pt-BR" sz="1400" dirty="0">
                <a:solidFill>
                  <a:srgbClr val="000000"/>
                </a:solidFill>
              </a:rPr>
              <a:t>Reforça a diferença de potencial já existente</a:t>
            </a:r>
            <a:br>
              <a:rPr lang="pt-BR" sz="1400" dirty="0">
                <a:solidFill>
                  <a:srgbClr val="000000"/>
                </a:solidFill>
              </a:rPr>
            </a:br>
            <a:r>
              <a:rPr lang="pt-BR" sz="1400" dirty="0">
                <a:solidFill>
                  <a:srgbClr val="000000"/>
                </a:solidFill>
                <a:latin typeface="Symbol" panose="05050102010706020507" pitchFamily="18" charset="2"/>
              </a:rPr>
              <a:t></a:t>
            </a:r>
            <a:r>
              <a:rPr lang="pt-BR" sz="1400" dirty="0">
                <a:solidFill>
                  <a:srgbClr val="000000"/>
                </a:solidFill>
              </a:rPr>
              <a:t> cria (mais) resistência ao movimento das cargas difusivas</a:t>
            </a:r>
          </a:p>
          <a:p>
            <a:pPr lvl="2" eaLnBrk="1" hangingPunct="1">
              <a:spcBef>
                <a:spcPts val="250"/>
              </a:spcBef>
              <a:buClr>
                <a:srgbClr val="E66C7D"/>
              </a:buClr>
            </a:pPr>
            <a:r>
              <a:rPr lang="pt-BR" sz="1400" dirty="0">
                <a:solidFill>
                  <a:srgbClr val="000000"/>
                </a:solidFill>
                <a:latin typeface="Symbol" panose="05050102010706020507" pitchFamily="18" charset="2"/>
              </a:rPr>
              <a:t> </a:t>
            </a:r>
            <a:r>
              <a:rPr lang="pt-BR" sz="1400" dirty="0" smtClean="0">
                <a:solidFill>
                  <a:srgbClr val="000000"/>
                </a:solidFill>
                <a:latin typeface="Symbol" panose="05050102010706020507" pitchFamily="18" charset="2"/>
              </a:rPr>
              <a:t>  </a:t>
            </a:r>
            <a:r>
              <a:rPr lang="pt-BR" sz="1400" dirty="0">
                <a:solidFill>
                  <a:srgbClr val="000000"/>
                </a:solidFill>
                <a:latin typeface="Symbol" panose="05050102010706020507" pitchFamily="18" charset="2"/>
              </a:rPr>
              <a:t> </a:t>
            </a:r>
            <a:r>
              <a:rPr lang="pt-BR" sz="1400" dirty="0">
                <a:solidFill>
                  <a:srgbClr val="000000"/>
                </a:solidFill>
                <a:cs typeface="Arial" panose="020B0604020202020204" pitchFamily="34" charset="0"/>
              </a:rPr>
              <a:t>não há corrente</a:t>
            </a:r>
          </a:p>
          <a:p>
            <a:pPr lvl="1" eaLnBrk="1" hangingPunct="1">
              <a:spcBef>
                <a:spcPts val="35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None/>
            </a:pPr>
            <a:endParaRPr lang="pt-BR" sz="18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1" eaLnBrk="1" hangingPunct="1">
              <a:spcBef>
                <a:spcPts val="35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None/>
            </a:pPr>
            <a:endParaRPr lang="pt-BR" sz="18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1" eaLnBrk="1" hangingPunct="1">
              <a:spcBef>
                <a:spcPts val="350"/>
              </a:spcBef>
              <a:buClr>
                <a:srgbClr val="60B5CC"/>
              </a:buClr>
              <a:buSzPct val="90000"/>
            </a:pPr>
            <a:endParaRPr lang="pt-BR" sz="18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1" eaLnBrk="1" hangingPunct="1">
              <a:spcBef>
                <a:spcPts val="350"/>
              </a:spcBef>
              <a:buClr>
                <a:srgbClr val="60B5CC"/>
              </a:buClr>
              <a:buSzPct val="90000"/>
            </a:pPr>
            <a:endParaRPr lang="pt-BR" sz="18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1" eaLnBrk="1" hangingPunct="1">
              <a:spcBef>
                <a:spcPts val="350"/>
              </a:spcBef>
              <a:buClr>
                <a:srgbClr val="60B5CC"/>
              </a:buClr>
              <a:buSzPct val="90000"/>
            </a:pPr>
            <a:endParaRPr lang="pt-BR" sz="18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1" eaLnBrk="1" hangingPunct="1">
              <a:spcBef>
                <a:spcPts val="35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r>
              <a:rPr lang="pt-BR" altLang="en-US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‘</a:t>
            </a:r>
            <a:r>
              <a:rPr lang="pt-BR" sz="1800" dirty="0">
                <a:solidFill>
                  <a:srgbClr val="000000"/>
                </a:solidFill>
                <a:cs typeface="Arial" panose="020B0604020202020204" pitchFamily="34" charset="0"/>
              </a:rPr>
              <a:t>Polarização direta</a:t>
            </a:r>
            <a:r>
              <a:rPr lang="pt-BR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’</a:t>
            </a:r>
            <a:r>
              <a:rPr lang="pt-BR" sz="1800" dirty="0">
                <a:solidFill>
                  <a:srgbClr val="000000"/>
                </a:solidFill>
                <a:cs typeface="Arial" panose="020B0604020202020204" pitchFamily="34" charset="0"/>
              </a:rPr>
              <a:t>: tensão positiva aplicada do lado </a:t>
            </a:r>
            <a:r>
              <a:rPr lang="pt-BR" sz="1800" i="1" dirty="0">
                <a:solidFill>
                  <a:srgbClr val="000000"/>
                </a:solidFill>
                <a:cs typeface="Arial" panose="020B0604020202020204" pitchFamily="34" charset="0"/>
              </a:rPr>
              <a:t>p</a:t>
            </a:r>
            <a:endParaRPr lang="pt-BR" sz="18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2" eaLnBrk="1" hangingPunct="1">
              <a:spcBef>
                <a:spcPts val="250"/>
              </a:spcBef>
              <a:buClr>
                <a:srgbClr val="E66C7D"/>
              </a:buClr>
              <a:buFont typeface="Arial" panose="020B0604020202020204" pitchFamily="34" charset="0"/>
              <a:buChar char="▪"/>
            </a:pPr>
            <a:r>
              <a:rPr lang="pt-BR" sz="1400" dirty="0">
                <a:solidFill>
                  <a:srgbClr val="000000"/>
                </a:solidFill>
                <a:cs typeface="Arial" panose="020B0604020202020204" pitchFamily="34" charset="0"/>
              </a:rPr>
              <a:t>Reduz a diferença de potencial </a:t>
            </a:r>
            <a:endParaRPr lang="pt-BR" sz="14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2" eaLnBrk="1" hangingPunct="1">
              <a:spcBef>
                <a:spcPts val="250"/>
              </a:spcBef>
              <a:buClr>
                <a:srgbClr val="E66C7D"/>
              </a:buClr>
            </a:pPr>
            <a:r>
              <a:rPr lang="pt-BR" sz="1400" dirty="0" smtClean="0">
                <a:solidFill>
                  <a:srgbClr val="000000"/>
                </a:solidFill>
                <a:latin typeface="Symbol" panose="05050102010706020507" pitchFamily="18" charset="2"/>
              </a:rPr>
              <a:t></a:t>
            </a:r>
            <a:r>
              <a:rPr lang="pt-BR" sz="1400" dirty="0" smtClean="0">
                <a:solidFill>
                  <a:srgbClr val="000000"/>
                </a:solidFill>
              </a:rPr>
              <a:t> </a:t>
            </a:r>
            <a:r>
              <a:rPr lang="pt-BR" sz="1400" dirty="0">
                <a:solidFill>
                  <a:srgbClr val="000000"/>
                </a:solidFill>
              </a:rPr>
              <a:t>facilita o movimento de cargas</a:t>
            </a:r>
          </a:p>
          <a:p>
            <a:pPr lvl="2" eaLnBrk="1" hangingPunct="1">
              <a:spcBef>
                <a:spcPts val="250"/>
              </a:spcBef>
              <a:buClr>
                <a:srgbClr val="E66C7D"/>
              </a:buClr>
            </a:pPr>
            <a:r>
              <a:rPr lang="pt-BR" sz="1400" dirty="0" smtClean="0">
                <a:solidFill>
                  <a:srgbClr val="000000"/>
                </a:solidFill>
                <a:latin typeface="Symbol" panose="05050102010706020507" pitchFamily="18" charset="2"/>
              </a:rPr>
              <a:t>  </a:t>
            </a:r>
            <a:r>
              <a:rPr lang="pt-BR" sz="1400" dirty="0" smtClean="0">
                <a:solidFill>
                  <a:srgbClr val="000000"/>
                </a:solidFill>
              </a:rPr>
              <a:t> </a:t>
            </a:r>
            <a:r>
              <a:rPr lang="pt-BR" sz="1400" dirty="0">
                <a:solidFill>
                  <a:srgbClr val="000000"/>
                </a:solidFill>
              </a:rPr>
              <a:t>há corrente</a:t>
            </a:r>
          </a:p>
          <a:p>
            <a:pPr lvl="1" eaLnBrk="1" hangingPunct="1">
              <a:spcBef>
                <a:spcPts val="35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None/>
            </a:pPr>
            <a:endParaRPr lang="pt-BR" dirty="0">
              <a:solidFill>
                <a:srgbClr val="000000"/>
              </a:solidFill>
            </a:endParaRPr>
          </a:p>
          <a:p>
            <a:pPr lvl="1" eaLnBrk="1" hangingPunct="1">
              <a:spcBef>
                <a:spcPts val="35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None/>
            </a:pPr>
            <a:endParaRPr lang="pt-BR" sz="1800" dirty="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dirty="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dirty="0">
              <a:solidFill>
                <a:srgbClr val="000000"/>
              </a:solidFill>
            </a:endParaRPr>
          </a:p>
        </p:txBody>
      </p:sp>
      <p:grpSp>
        <p:nvGrpSpPr>
          <p:cNvPr id="8" name="Group 1"/>
          <p:cNvGrpSpPr>
            <a:grpSpLocks/>
          </p:cNvGrpSpPr>
          <p:nvPr/>
        </p:nvGrpSpPr>
        <p:grpSpPr bwMode="auto">
          <a:xfrm>
            <a:off x="3329780" y="2778919"/>
            <a:ext cx="2236788" cy="1828800"/>
            <a:chOff x="2473325" y="2451100"/>
            <a:chExt cx="2236788" cy="1828800"/>
          </a:xfrm>
        </p:grpSpPr>
        <p:sp>
          <p:nvSpPr>
            <p:cNvPr id="9" name="Line 4"/>
            <p:cNvSpPr>
              <a:spLocks noChangeShapeType="1"/>
            </p:cNvSpPr>
            <p:nvPr/>
          </p:nvSpPr>
          <p:spPr bwMode="auto">
            <a:xfrm flipH="1">
              <a:off x="3570288" y="2789238"/>
              <a:ext cx="9525" cy="1490662"/>
            </a:xfrm>
            <a:prstGeom prst="line">
              <a:avLst/>
            </a:prstGeom>
            <a:noFill/>
            <a:ln w="6480" cap="rnd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473325" y="3524250"/>
              <a:ext cx="2209800" cy="1588"/>
            </a:xfrm>
            <a:prstGeom prst="line">
              <a:avLst/>
            </a:prstGeom>
            <a:noFill/>
            <a:ln w="6480" cap="rnd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3724275" y="3898900"/>
              <a:ext cx="893763" cy="1588"/>
            </a:xfrm>
            <a:prstGeom prst="line">
              <a:avLst/>
            </a:prstGeom>
            <a:noFill/>
            <a:ln w="19080" cap="rnd">
              <a:solidFill>
                <a:srgbClr val="00B050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>
              <a:off x="2525713" y="3208338"/>
              <a:ext cx="893762" cy="1587"/>
            </a:xfrm>
            <a:prstGeom prst="line">
              <a:avLst/>
            </a:prstGeom>
            <a:noFill/>
            <a:ln w="19080" cap="rnd">
              <a:solidFill>
                <a:srgbClr val="00B050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>
              <a:off x="3419475" y="2984500"/>
              <a:ext cx="304800" cy="1143000"/>
            </a:xfrm>
            <a:prstGeom prst="line">
              <a:avLst/>
            </a:prstGeom>
            <a:noFill/>
            <a:ln w="19080" cap="rnd">
              <a:solidFill>
                <a:srgbClr val="00B05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2473325" y="2527300"/>
              <a:ext cx="792163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9pPr>
            </a:lstStyle>
            <a:p>
              <a:pPr>
                <a:buClrTx/>
                <a:buFontTx/>
                <a:buNone/>
                <a:defRPr/>
              </a:pPr>
              <a:r>
                <a:rPr lang="pt-BR" sz="1200" smtClean="0"/>
                <a:t>Região n</a:t>
              </a:r>
            </a:p>
          </p:txBody>
        </p: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3917950" y="2527300"/>
              <a:ext cx="792163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9pPr>
            </a:lstStyle>
            <a:p>
              <a:pPr>
                <a:buClrTx/>
                <a:buFontTx/>
                <a:buNone/>
                <a:defRPr/>
              </a:pPr>
              <a:r>
                <a:rPr lang="pt-BR" sz="1200" smtClean="0"/>
                <a:t>Região p</a:t>
              </a:r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>
              <a:off x="2505075" y="2982913"/>
              <a:ext cx="893763" cy="1587"/>
            </a:xfrm>
            <a:prstGeom prst="line">
              <a:avLst/>
            </a:prstGeom>
            <a:noFill/>
            <a:ln w="19080" cap="rnd">
              <a:solidFill>
                <a:srgbClr val="00B05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Line 12"/>
            <p:cNvSpPr>
              <a:spLocks noChangeShapeType="1"/>
            </p:cNvSpPr>
            <p:nvPr/>
          </p:nvSpPr>
          <p:spPr bwMode="auto">
            <a:xfrm>
              <a:off x="3724275" y="4127500"/>
              <a:ext cx="893763" cy="1588"/>
            </a:xfrm>
            <a:prstGeom prst="line">
              <a:avLst/>
            </a:prstGeom>
            <a:noFill/>
            <a:ln w="19080" cap="rnd">
              <a:solidFill>
                <a:srgbClr val="00B05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3495675" y="2451100"/>
              <a:ext cx="2825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9pPr>
            </a:lstStyle>
            <a:p>
              <a:pPr>
                <a:buClrTx/>
                <a:buFontTx/>
                <a:buNone/>
                <a:defRPr/>
              </a:pPr>
              <a:r>
                <a:rPr lang="pt-BR" sz="1200" smtClean="0"/>
                <a:t>V</a:t>
              </a:r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>
              <a:off x="3419475" y="3213100"/>
              <a:ext cx="304800" cy="685800"/>
            </a:xfrm>
            <a:prstGeom prst="line">
              <a:avLst/>
            </a:prstGeom>
            <a:noFill/>
            <a:ln w="19080" cap="rnd">
              <a:solidFill>
                <a:srgbClr val="00B050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20" name="Group 7"/>
          <p:cNvGrpSpPr>
            <a:grpSpLocks/>
          </p:cNvGrpSpPr>
          <p:nvPr/>
        </p:nvGrpSpPr>
        <p:grpSpPr bwMode="auto">
          <a:xfrm>
            <a:off x="3328518" y="4993353"/>
            <a:ext cx="2236787" cy="1828800"/>
            <a:chOff x="1111250" y="4724400"/>
            <a:chExt cx="2236788" cy="1828800"/>
          </a:xfrm>
        </p:grpSpPr>
        <p:sp>
          <p:nvSpPr>
            <p:cNvPr id="21" name="Line 15"/>
            <p:cNvSpPr>
              <a:spLocks noChangeShapeType="1"/>
            </p:cNvSpPr>
            <p:nvPr/>
          </p:nvSpPr>
          <p:spPr bwMode="auto">
            <a:xfrm flipH="1">
              <a:off x="2208212" y="5062538"/>
              <a:ext cx="9525" cy="1490662"/>
            </a:xfrm>
            <a:prstGeom prst="line">
              <a:avLst/>
            </a:prstGeom>
            <a:noFill/>
            <a:ln w="6480" cap="rnd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2" name="Line 16"/>
            <p:cNvSpPr>
              <a:spLocks noChangeShapeType="1"/>
            </p:cNvSpPr>
            <p:nvPr/>
          </p:nvSpPr>
          <p:spPr bwMode="auto">
            <a:xfrm>
              <a:off x="1111250" y="5797550"/>
              <a:ext cx="2209801" cy="1588"/>
            </a:xfrm>
            <a:prstGeom prst="line">
              <a:avLst/>
            </a:prstGeom>
            <a:noFill/>
            <a:ln w="6480" cap="rnd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3" name="Line 17"/>
            <p:cNvSpPr>
              <a:spLocks noChangeShapeType="1"/>
            </p:cNvSpPr>
            <p:nvPr/>
          </p:nvSpPr>
          <p:spPr bwMode="auto">
            <a:xfrm>
              <a:off x="2362201" y="6172200"/>
              <a:ext cx="893762" cy="1588"/>
            </a:xfrm>
            <a:prstGeom prst="line">
              <a:avLst/>
            </a:prstGeom>
            <a:noFill/>
            <a:ln w="19080" cap="rnd">
              <a:solidFill>
                <a:srgbClr val="00B050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4" name="Line 18"/>
            <p:cNvSpPr>
              <a:spLocks noChangeShapeType="1"/>
            </p:cNvSpPr>
            <p:nvPr/>
          </p:nvSpPr>
          <p:spPr bwMode="auto">
            <a:xfrm>
              <a:off x="1163637" y="5481638"/>
              <a:ext cx="893763" cy="1587"/>
            </a:xfrm>
            <a:prstGeom prst="line">
              <a:avLst/>
            </a:prstGeom>
            <a:noFill/>
            <a:ln w="19080" cap="rnd">
              <a:solidFill>
                <a:srgbClr val="00B050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5" name="Line 19"/>
            <p:cNvSpPr>
              <a:spLocks noChangeShapeType="1"/>
            </p:cNvSpPr>
            <p:nvPr/>
          </p:nvSpPr>
          <p:spPr bwMode="auto">
            <a:xfrm>
              <a:off x="2057400" y="5715000"/>
              <a:ext cx="304800" cy="152400"/>
            </a:xfrm>
            <a:prstGeom prst="line">
              <a:avLst/>
            </a:prstGeom>
            <a:noFill/>
            <a:ln w="19080" cap="rnd">
              <a:solidFill>
                <a:srgbClr val="00B05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6" name="Text Box 20"/>
            <p:cNvSpPr txBox="1">
              <a:spLocks noChangeArrowheads="1"/>
            </p:cNvSpPr>
            <p:nvPr/>
          </p:nvSpPr>
          <p:spPr bwMode="auto">
            <a:xfrm>
              <a:off x="1111250" y="4800600"/>
              <a:ext cx="792162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9pPr>
            </a:lstStyle>
            <a:p>
              <a:pPr>
                <a:buClrTx/>
                <a:buFontTx/>
                <a:buNone/>
                <a:defRPr/>
              </a:pPr>
              <a:r>
                <a:rPr lang="pt-BR" sz="1200" smtClean="0"/>
                <a:t>Região n</a:t>
              </a:r>
            </a:p>
          </p:txBody>
        </p:sp>
        <p:sp>
          <p:nvSpPr>
            <p:cNvPr id="27" name="Text Box 21"/>
            <p:cNvSpPr txBox="1">
              <a:spLocks noChangeArrowheads="1"/>
            </p:cNvSpPr>
            <p:nvPr/>
          </p:nvSpPr>
          <p:spPr bwMode="auto">
            <a:xfrm>
              <a:off x="2555876" y="4800600"/>
              <a:ext cx="792162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9pPr>
            </a:lstStyle>
            <a:p>
              <a:pPr>
                <a:buClrTx/>
                <a:buFontTx/>
                <a:buNone/>
                <a:defRPr/>
              </a:pPr>
              <a:r>
                <a:rPr lang="pt-BR" sz="1200" smtClean="0"/>
                <a:t>Região p</a:t>
              </a:r>
            </a:p>
          </p:txBody>
        </p:sp>
        <p:sp>
          <p:nvSpPr>
            <p:cNvPr id="28" name="Line 22"/>
            <p:cNvSpPr>
              <a:spLocks noChangeShapeType="1"/>
            </p:cNvSpPr>
            <p:nvPr/>
          </p:nvSpPr>
          <p:spPr bwMode="auto">
            <a:xfrm>
              <a:off x="1143000" y="5715000"/>
              <a:ext cx="893762" cy="1588"/>
            </a:xfrm>
            <a:prstGeom prst="line">
              <a:avLst/>
            </a:prstGeom>
            <a:noFill/>
            <a:ln w="19080" cap="rnd">
              <a:solidFill>
                <a:srgbClr val="00B05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2362201" y="5867400"/>
              <a:ext cx="893762" cy="1588"/>
            </a:xfrm>
            <a:prstGeom prst="line">
              <a:avLst/>
            </a:prstGeom>
            <a:noFill/>
            <a:ln w="19080" cap="rnd">
              <a:solidFill>
                <a:srgbClr val="00B05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0" name="Text Box 24"/>
            <p:cNvSpPr txBox="1">
              <a:spLocks noChangeArrowheads="1"/>
            </p:cNvSpPr>
            <p:nvPr/>
          </p:nvSpPr>
          <p:spPr bwMode="auto">
            <a:xfrm>
              <a:off x="2133600" y="4724400"/>
              <a:ext cx="2825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Microsoft YaHei" charset="0"/>
                </a:defRPr>
              </a:lvl9pPr>
            </a:lstStyle>
            <a:p>
              <a:pPr>
                <a:buClrTx/>
                <a:buFontTx/>
                <a:buNone/>
                <a:defRPr/>
              </a:pPr>
              <a:r>
                <a:rPr lang="pt-BR" sz="1200" smtClean="0"/>
                <a:t>V</a:t>
              </a:r>
            </a:p>
          </p:txBody>
        </p:sp>
        <p:sp>
          <p:nvSpPr>
            <p:cNvPr id="31" name="Line 25"/>
            <p:cNvSpPr>
              <a:spLocks noChangeShapeType="1"/>
            </p:cNvSpPr>
            <p:nvPr/>
          </p:nvSpPr>
          <p:spPr bwMode="auto">
            <a:xfrm>
              <a:off x="2057400" y="5486400"/>
              <a:ext cx="304800" cy="685800"/>
            </a:xfrm>
            <a:prstGeom prst="line">
              <a:avLst/>
            </a:prstGeom>
            <a:noFill/>
            <a:ln w="19080" cap="rnd">
              <a:solidFill>
                <a:srgbClr val="00B050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32" name="Rectangle 8"/>
          <p:cNvSpPr>
            <a:spLocks noChangeArrowheads="1"/>
          </p:cNvSpPr>
          <p:nvPr/>
        </p:nvSpPr>
        <p:spPr bwMode="auto">
          <a:xfrm>
            <a:off x="1476375" y="1520825"/>
            <a:ext cx="7023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F0AD00"/>
              </a:buClr>
              <a:buSzPct val="80000"/>
            </a:pPr>
            <a:r>
              <a:rPr lang="pt-BR" sz="2400">
                <a:solidFill>
                  <a:srgbClr val="000000"/>
                </a:solidFill>
              </a:rPr>
              <a:t>Aplique uma tensão adicional em uma junção p-n:</a:t>
            </a:r>
          </a:p>
        </p:txBody>
      </p:sp>
      <p:pic>
        <p:nvPicPr>
          <p:cNvPr id="33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666" y="3311525"/>
            <a:ext cx="1011237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7"/>
          <p:cNvGrpSpPr>
            <a:grpSpLocks/>
          </p:cNvGrpSpPr>
          <p:nvPr/>
        </p:nvGrpSpPr>
        <p:grpSpPr bwMode="auto">
          <a:xfrm>
            <a:off x="1440507" y="5805488"/>
            <a:ext cx="1460500" cy="927100"/>
            <a:chOff x="755576" y="5517232"/>
            <a:chExt cx="1460086" cy="927100"/>
          </a:xfrm>
        </p:grpSpPr>
        <p:grpSp>
          <p:nvGrpSpPr>
            <p:cNvPr id="35" name="Group 6"/>
            <p:cNvGrpSpPr>
              <a:grpSpLocks/>
            </p:cNvGrpSpPr>
            <p:nvPr/>
          </p:nvGrpSpPr>
          <p:grpSpPr bwMode="auto">
            <a:xfrm>
              <a:off x="755576" y="5517232"/>
              <a:ext cx="1460086" cy="927100"/>
              <a:chOff x="755576" y="5517232"/>
              <a:chExt cx="1460086" cy="927100"/>
            </a:xfrm>
          </p:grpSpPr>
          <p:pic>
            <p:nvPicPr>
              <p:cNvPr id="37" name="Picture 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5576" y="5517232"/>
                <a:ext cx="1447800" cy="927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" name="TextBox 5"/>
              <p:cNvSpPr txBox="1">
                <a:spLocks noChangeArrowheads="1"/>
              </p:cNvSpPr>
              <p:nvPr/>
            </p:nvSpPr>
            <p:spPr bwMode="auto">
              <a:xfrm>
                <a:off x="1979712" y="5733256"/>
                <a:ext cx="23595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</a:rPr>
                  <a:t>i</a:t>
                </a:r>
              </a:p>
            </p:txBody>
          </p:sp>
        </p:grpSp>
        <p:cxnSp>
          <p:nvCxnSpPr>
            <p:cNvPr id="36" name="Straight Arrow Connector 4"/>
            <p:cNvCxnSpPr/>
            <p:nvPr/>
          </p:nvCxnSpPr>
          <p:spPr bwMode="auto">
            <a:xfrm flipV="1">
              <a:off x="1979192" y="5733132"/>
              <a:ext cx="0" cy="360362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6575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8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6" dur="2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9" dur="2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 </a:t>
            </a:r>
            <a:r>
              <a:rPr lang="en-US" dirty="0" err="1" smtClean="0"/>
              <a:t>diodo</a:t>
            </a:r>
            <a:r>
              <a:rPr lang="en-US" dirty="0" smtClean="0"/>
              <a:t> </a:t>
            </a:r>
            <a:r>
              <a:rPr lang="en-US" dirty="0" err="1" smtClean="0"/>
              <a:t>retificador</a:t>
            </a:r>
            <a:endParaRPr lang="en-US" dirty="0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04800" y="2003425"/>
            <a:ext cx="8229600" cy="515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286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 dirty="0">
                <a:solidFill>
                  <a:srgbClr val="000000"/>
                </a:solidFill>
              </a:rPr>
              <a:t>Tensão de entrada senoidal</a:t>
            </a:r>
          </a:p>
          <a:p>
            <a:pPr lvl="1" eaLnBrk="1" hangingPunct="1">
              <a:spcBef>
                <a:spcPts val="45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r>
              <a:rPr lang="pt-BR" sz="1800" dirty="0">
                <a:solidFill>
                  <a:srgbClr val="000000"/>
                </a:solidFill>
              </a:rPr>
              <a:t>Valor médio temporal = 0</a:t>
            </a:r>
          </a:p>
          <a:p>
            <a:pPr lvl="1" eaLnBrk="1" hangingPunct="1">
              <a:spcBef>
                <a:spcPts val="45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r>
              <a:rPr lang="pt-BR" sz="1800" dirty="0">
                <a:solidFill>
                  <a:srgbClr val="000000"/>
                </a:solidFill>
              </a:rPr>
              <a:t>Diodo só permite a passagem de corrente quando a tensão for no sentido de polarização direta.</a:t>
            </a:r>
          </a:p>
          <a:p>
            <a:pPr lvl="1" eaLnBrk="1" hangingPunct="1">
              <a:spcBef>
                <a:spcPts val="45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None/>
            </a:pPr>
            <a:endParaRPr lang="pt-BR" sz="1800" dirty="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2000" dirty="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2000" dirty="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2000" dirty="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2000" dirty="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2000" dirty="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 dirty="0">
                <a:solidFill>
                  <a:srgbClr val="000000"/>
                </a:solidFill>
              </a:rPr>
              <a:t>Tensão de saída</a:t>
            </a:r>
          </a:p>
          <a:p>
            <a:pPr lvl="1" eaLnBrk="1" hangingPunct="1">
              <a:spcBef>
                <a:spcPts val="40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r>
              <a:rPr lang="pt-BR" sz="1600" dirty="0">
                <a:solidFill>
                  <a:srgbClr val="000000"/>
                </a:solidFill>
              </a:rPr>
              <a:t>Valor médio temporal  </a:t>
            </a:r>
            <a:r>
              <a:rPr lang="pt-BR" sz="1600" dirty="0">
                <a:solidFill>
                  <a:srgbClr val="000000"/>
                </a:solidFill>
                <a:latin typeface="Symbol" panose="05050102010706020507" pitchFamily="18" charset="2"/>
              </a:rPr>
              <a:t></a:t>
            </a:r>
            <a:r>
              <a:rPr lang="pt-BR" sz="1600" dirty="0">
                <a:solidFill>
                  <a:srgbClr val="000000"/>
                </a:solidFill>
              </a:rPr>
              <a:t> 0</a:t>
            </a:r>
          </a:p>
          <a:p>
            <a:pPr lvl="1" eaLnBrk="1" hangingPunct="1">
              <a:spcBef>
                <a:spcPts val="40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None/>
            </a:pPr>
            <a:endParaRPr lang="pt-BR" sz="1600" dirty="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 dirty="0">
                <a:solidFill>
                  <a:srgbClr val="000000"/>
                </a:solidFill>
              </a:rPr>
              <a:t>Conversor de tensão alternada para tensão contínua</a:t>
            </a: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2000" dirty="0">
              <a:solidFill>
                <a:srgbClr val="000000"/>
              </a:solidFill>
            </a:endParaRP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447800" y="1516063"/>
            <a:ext cx="62928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00"/>
                </a:solidFill>
              </a:rPr>
              <a:t>Aplicação simples em eletrônica: </a:t>
            </a:r>
            <a:r>
              <a:rPr lang="en-US" altLang="en-US" sz="2400">
                <a:solidFill>
                  <a:srgbClr val="000000"/>
                </a:solidFill>
              </a:rPr>
              <a:t>‘</a:t>
            </a:r>
            <a:r>
              <a:rPr lang="en-US" sz="2400">
                <a:solidFill>
                  <a:srgbClr val="000000"/>
                </a:solidFill>
              </a:rPr>
              <a:t>retificação</a:t>
            </a:r>
            <a:r>
              <a:rPr lang="en-US" altLang="en-US" sz="2400">
                <a:solidFill>
                  <a:srgbClr val="000000"/>
                </a:solidFill>
              </a:rPr>
              <a:t>’</a:t>
            </a:r>
            <a:r>
              <a:rPr lang="en-US" sz="240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" t="25066" r="1965" b="3087"/>
          <a:stretch>
            <a:fillRect/>
          </a:stretch>
        </p:blipFill>
        <p:spPr bwMode="auto">
          <a:xfrm>
            <a:off x="179388" y="3346450"/>
            <a:ext cx="882015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26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Diodo</a:t>
            </a:r>
            <a:r>
              <a:rPr lang="en-US" dirty="0" smtClean="0"/>
              <a:t> </a:t>
            </a:r>
            <a:r>
              <a:rPr lang="en-US" dirty="0" err="1" smtClean="0"/>
              <a:t>Emissor</a:t>
            </a:r>
            <a:r>
              <a:rPr lang="en-US" dirty="0" smtClean="0"/>
              <a:t> de Luz (LED)</a:t>
            </a:r>
            <a:endParaRPr lang="en-US" dirty="0"/>
          </a:p>
        </p:txBody>
      </p:sp>
      <p:pic>
        <p:nvPicPr>
          <p:cNvPr id="3" name="Picture 6" descr="http://static.howstuffworks.com/gif/led-diagr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087563"/>
            <a:ext cx="440055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286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Diodo</a:t>
            </a:r>
            <a:r>
              <a:rPr lang="en-US" dirty="0" smtClean="0"/>
              <a:t> </a:t>
            </a:r>
            <a:r>
              <a:rPr lang="en-US" dirty="0" err="1" smtClean="0"/>
              <a:t>Emissor</a:t>
            </a:r>
            <a:r>
              <a:rPr lang="en-US" dirty="0" smtClean="0"/>
              <a:t> de Luz (LED)</a:t>
            </a:r>
            <a:endParaRPr lang="en-US" dirty="0"/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395288" y="1981200"/>
            <a:ext cx="4968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n-US" b="1">
                <a:solidFill>
                  <a:srgbClr val="000000"/>
                </a:solidFill>
              </a:rPr>
              <a:t>Recombinação</a:t>
            </a:r>
            <a:r>
              <a:rPr lang="en-US">
                <a:solidFill>
                  <a:srgbClr val="000000"/>
                </a:solidFill>
              </a:rPr>
              <a:t>: num semicondutor (dopado ou não) a T &gt; 0, um elétron excitado para a banda de condução pode decair de volta para a banda de valência, eliminando um buraco </a:t>
            </a: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5529263" y="2028825"/>
            <a:ext cx="2714625" cy="2520950"/>
            <a:chOff x="2962850" y="3933056"/>
            <a:chExt cx="2715559" cy="2520280"/>
          </a:xfrm>
        </p:grpSpPr>
        <p:sp>
          <p:nvSpPr>
            <p:cNvPr id="5" name="Rectangle 19"/>
            <p:cNvSpPr>
              <a:spLocks noChangeArrowheads="1"/>
            </p:cNvSpPr>
            <p:nvPr/>
          </p:nvSpPr>
          <p:spPr bwMode="auto">
            <a:xfrm>
              <a:off x="3610922" y="5837736"/>
              <a:ext cx="1944216" cy="615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</a:pPr>
              <a:r>
                <a:rPr lang="en-US" sz="2000">
                  <a:solidFill>
                    <a:srgbClr val="000000"/>
                  </a:solidFill>
                </a:rPr>
                <a:t>Valência</a:t>
              </a:r>
            </a:p>
          </p:txBody>
        </p:sp>
        <p:sp>
          <p:nvSpPr>
            <p:cNvPr id="6" name="Rectangle 20"/>
            <p:cNvSpPr/>
            <p:nvPr/>
          </p:nvSpPr>
          <p:spPr>
            <a:xfrm>
              <a:off x="3610773" y="4598042"/>
              <a:ext cx="1943769" cy="61578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</a:pPr>
              <a:r>
                <a:rPr lang="en-US" sz="2000">
                  <a:solidFill>
                    <a:srgbClr val="000000"/>
                  </a:solidFill>
                </a:rPr>
                <a:t>Condução</a:t>
              </a:r>
            </a:p>
          </p:txBody>
        </p:sp>
        <p:sp>
          <p:nvSpPr>
            <p:cNvPr id="7" name="TextBox 21"/>
            <p:cNvSpPr txBox="1">
              <a:spLocks noChangeArrowheads="1"/>
            </p:cNvSpPr>
            <p:nvPr/>
          </p:nvSpPr>
          <p:spPr bwMode="auto">
            <a:xfrm>
              <a:off x="3491880" y="3933056"/>
              <a:ext cx="218652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>
                  <a:solidFill>
                    <a:srgbClr val="000000"/>
                  </a:solidFill>
                </a:rPr>
                <a:t>Semic. não-dopado</a:t>
              </a:r>
            </a:p>
            <a:p>
              <a:pPr algn="ctr"/>
              <a:r>
                <a:rPr lang="en-US">
                  <a:solidFill>
                    <a:srgbClr val="000000"/>
                  </a:solidFill>
                </a:rPr>
                <a:t>T &gt; 0</a:t>
              </a:r>
            </a:p>
          </p:txBody>
        </p:sp>
        <p:cxnSp>
          <p:nvCxnSpPr>
            <p:cNvPr id="8" name="Straight Arrow Connector 22"/>
            <p:cNvCxnSpPr/>
            <p:nvPr/>
          </p:nvCxnSpPr>
          <p:spPr bwMode="auto">
            <a:xfrm>
              <a:off x="3394799" y="5209067"/>
              <a:ext cx="0" cy="649115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9" name="TextBox 23"/>
            <p:cNvSpPr txBox="1">
              <a:spLocks noChangeArrowheads="1"/>
            </p:cNvSpPr>
            <p:nvPr/>
          </p:nvSpPr>
          <p:spPr bwMode="auto">
            <a:xfrm flipH="1">
              <a:off x="2962850" y="5353715"/>
              <a:ext cx="50405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</a:rPr>
                <a:t>E</a:t>
              </a:r>
              <a:r>
                <a:rPr lang="en-US" baseline="-25000">
                  <a:solidFill>
                    <a:srgbClr val="000000"/>
                  </a:solidFill>
                </a:rPr>
                <a:t>g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" name="Oval 34"/>
            <p:cNvSpPr>
              <a:spLocks noChangeArrowheads="1"/>
            </p:cNvSpPr>
            <p:nvPr/>
          </p:nvSpPr>
          <p:spPr bwMode="auto">
            <a:xfrm>
              <a:off x="4191404" y="5901930"/>
              <a:ext cx="72008" cy="720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11" name="Oval 35"/>
            <p:cNvSpPr>
              <a:spLocks noChangeArrowheads="1"/>
            </p:cNvSpPr>
            <p:nvPr/>
          </p:nvSpPr>
          <p:spPr bwMode="auto">
            <a:xfrm>
              <a:off x="4546687" y="5906687"/>
              <a:ext cx="72008" cy="720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12" name="Oval 36"/>
            <p:cNvSpPr>
              <a:spLocks noChangeArrowheads="1"/>
            </p:cNvSpPr>
            <p:nvPr/>
          </p:nvSpPr>
          <p:spPr bwMode="auto">
            <a:xfrm>
              <a:off x="4907380" y="5901930"/>
              <a:ext cx="72008" cy="720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13" name="Oval 37"/>
            <p:cNvSpPr>
              <a:spLocks noChangeArrowheads="1"/>
            </p:cNvSpPr>
            <p:nvPr/>
          </p:nvSpPr>
          <p:spPr bwMode="auto">
            <a:xfrm>
              <a:off x="4470797" y="4658546"/>
              <a:ext cx="72008" cy="7200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14" name="Oval 38"/>
            <p:cNvSpPr>
              <a:spLocks noChangeArrowheads="1"/>
            </p:cNvSpPr>
            <p:nvPr/>
          </p:nvSpPr>
          <p:spPr bwMode="auto">
            <a:xfrm>
              <a:off x="4639251" y="4657893"/>
              <a:ext cx="72008" cy="7200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15" name="Oval 39"/>
            <p:cNvSpPr>
              <a:spLocks noChangeArrowheads="1"/>
            </p:cNvSpPr>
            <p:nvPr/>
          </p:nvSpPr>
          <p:spPr bwMode="auto">
            <a:xfrm>
              <a:off x="4816566" y="4658546"/>
              <a:ext cx="72008" cy="7200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ts val="500"/>
                </a:spcBef>
                <a:buClr>
                  <a:srgbClr val="60B5CC"/>
                </a:buClr>
                <a:buSzPct val="90000"/>
                <a:buFont typeface="Wingdings" panose="05000000000000000000" pitchFamily="2" charset="2"/>
                <a:buChar char=""/>
              </a:pPr>
              <a:endParaRPr lang="en-US" sz="2800">
                <a:solidFill>
                  <a:srgbClr val="000000"/>
                </a:solidFill>
                <a:latin typeface="Symbol" panose="05050102010706020507" pitchFamily="18" charset="2"/>
              </a:endParaRPr>
            </a:p>
          </p:txBody>
        </p:sp>
      </p:grpSp>
      <p:cxnSp>
        <p:nvCxnSpPr>
          <p:cNvPr id="16" name="Straight Arrow Connector 4"/>
          <p:cNvCxnSpPr/>
          <p:nvPr/>
        </p:nvCxnSpPr>
        <p:spPr bwMode="auto">
          <a:xfrm>
            <a:off x="7245350" y="2846388"/>
            <a:ext cx="0" cy="1223962"/>
          </a:xfrm>
          <a:prstGeom prst="straightConnector1">
            <a:avLst/>
          </a:prstGeom>
          <a:solidFill>
            <a:srgbClr val="00B8FF"/>
          </a:solidFill>
          <a:ln w="53975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395288" y="3324225"/>
            <a:ext cx="518477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Dependendo do material, a energia E</a:t>
            </a:r>
            <a:r>
              <a:rPr lang="en-US" baseline="-25000">
                <a:solidFill>
                  <a:srgbClr val="000000"/>
                </a:solidFill>
              </a:rPr>
              <a:t>g</a:t>
            </a:r>
            <a:r>
              <a:rPr lang="en-US">
                <a:solidFill>
                  <a:srgbClr val="000000"/>
                </a:solidFill>
              </a:rPr>
              <a:t> que é liberada pode ser emitida na forma de um fóton. Ex: AsGa. (Em outros casos, pode ser perdida para vibrações da rede de íons, i.e, </a:t>
            </a:r>
            <a:r>
              <a:rPr lang="en-US" altLang="en-US">
                <a:solidFill>
                  <a:srgbClr val="000000"/>
                </a:solidFill>
              </a:rPr>
              <a:t>‘</a:t>
            </a:r>
            <a:r>
              <a:rPr lang="en-US">
                <a:solidFill>
                  <a:srgbClr val="000000"/>
                </a:solidFill>
              </a:rPr>
              <a:t>esquentar</a:t>
            </a:r>
            <a:r>
              <a:rPr lang="en-US" altLang="en-US">
                <a:solidFill>
                  <a:srgbClr val="000000"/>
                </a:solidFill>
              </a:rPr>
              <a:t>’</a:t>
            </a:r>
            <a:r>
              <a:rPr lang="en-US">
                <a:solidFill>
                  <a:srgbClr val="000000"/>
                </a:solidFill>
              </a:rPr>
              <a:t> o material).</a:t>
            </a:r>
          </a:p>
        </p:txBody>
      </p:sp>
      <p:sp>
        <p:nvSpPr>
          <p:cNvPr id="18" name="TextBox 3"/>
          <p:cNvSpPr txBox="1">
            <a:spLocks noChangeArrowheads="1"/>
          </p:cNvSpPr>
          <p:nvPr/>
        </p:nvSpPr>
        <p:spPr bwMode="auto">
          <a:xfrm>
            <a:off x="468312" y="5053013"/>
            <a:ext cx="58562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</a:rPr>
              <a:t>Problema</a:t>
            </a:r>
            <a:r>
              <a:rPr lang="en-US" sz="2000" b="1" dirty="0">
                <a:solidFill>
                  <a:srgbClr val="FF0000"/>
                </a:solidFill>
              </a:rPr>
              <a:t>: </a:t>
            </a:r>
            <a:r>
              <a:rPr lang="en-US" sz="2000" dirty="0" err="1">
                <a:solidFill>
                  <a:srgbClr val="000000"/>
                </a:solidFill>
              </a:rPr>
              <a:t>muito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poucos</a:t>
            </a:r>
            <a:r>
              <a:rPr lang="en-US" sz="2000" dirty="0">
                <a:solidFill>
                  <a:srgbClr val="000000"/>
                </a:solidFill>
              </a:rPr>
              <a:t> pares </a:t>
            </a:r>
            <a:r>
              <a:rPr lang="en-US" sz="2000" dirty="0" err="1">
                <a:solidFill>
                  <a:srgbClr val="000000"/>
                </a:solidFill>
              </a:rPr>
              <a:t>elétron-buraco</a:t>
            </a:r>
            <a:r>
              <a:rPr lang="en-US" sz="2000" dirty="0">
                <a:solidFill>
                  <a:srgbClr val="000000"/>
                </a:solidFill>
              </a:rPr>
              <a:t>    		  </a:t>
            </a:r>
            <a:r>
              <a:rPr lang="en-US" sz="2000" dirty="0" smtClean="0">
                <a:solidFill>
                  <a:srgbClr val="000000"/>
                </a:solidFill>
                <a:sym typeface="Wingdings" panose="05000000000000000000" pitchFamily="2" charset="2"/>
              </a:rPr>
              <a:t>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muito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poucos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fótons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emitidos</a:t>
            </a:r>
            <a:r>
              <a:rPr lang="en-US" sz="2000" dirty="0">
                <a:solidFill>
                  <a:srgbClr val="000000"/>
                </a:solidFill>
              </a:rPr>
              <a:t>! </a:t>
            </a:r>
            <a:r>
              <a:rPr lang="en-US" sz="2000" b="1" dirty="0">
                <a:solidFill>
                  <a:srgbClr val="00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413304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Diodo</a:t>
            </a:r>
            <a:r>
              <a:rPr lang="en-US" dirty="0" smtClean="0"/>
              <a:t> </a:t>
            </a:r>
            <a:r>
              <a:rPr lang="en-US" dirty="0" err="1" smtClean="0"/>
              <a:t>Emissor</a:t>
            </a:r>
            <a:r>
              <a:rPr lang="en-US" dirty="0" smtClean="0"/>
              <a:t> de Luz (LED)</a:t>
            </a:r>
            <a:endParaRPr lang="en-US" dirty="0"/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395288" y="1974850"/>
            <a:ext cx="4968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n-US" b="1">
                <a:solidFill>
                  <a:srgbClr val="000000"/>
                </a:solidFill>
              </a:rPr>
              <a:t>Recombinação</a:t>
            </a:r>
            <a:r>
              <a:rPr lang="en-US">
                <a:solidFill>
                  <a:srgbClr val="000000"/>
                </a:solidFill>
              </a:rPr>
              <a:t>: num semicondutor (dopado ou não) a T &gt; 0, um elétron excitado para a banda de condução pode decair de volta para a banda de valência, eliminando um buraco </a:t>
            </a:r>
          </a:p>
        </p:txBody>
      </p: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5529263" y="2022475"/>
            <a:ext cx="2798762" cy="2520950"/>
            <a:chOff x="5076056" y="1268760"/>
            <a:chExt cx="2798966" cy="2520280"/>
          </a:xfrm>
        </p:grpSpPr>
        <p:grpSp>
          <p:nvGrpSpPr>
            <p:cNvPr id="5" name="Group 2"/>
            <p:cNvGrpSpPr>
              <a:grpSpLocks/>
            </p:cNvGrpSpPr>
            <p:nvPr/>
          </p:nvGrpSpPr>
          <p:grpSpPr bwMode="auto">
            <a:xfrm>
              <a:off x="5076056" y="1268760"/>
              <a:ext cx="2798966" cy="2520280"/>
              <a:chOff x="2962850" y="3933056"/>
              <a:chExt cx="2798966" cy="2520280"/>
            </a:xfrm>
          </p:grpSpPr>
          <p:sp>
            <p:nvSpPr>
              <p:cNvPr id="7" name="Rectangle 19"/>
              <p:cNvSpPr>
                <a:spLocks noChangeArrowheads="1"/>
              </p:cNvSpPr>
              <p:nvPr/>
            </p:nvSpPr>
            <p:spPr bwMode="auto">
              <a:xfrm>
                <a:off x="3610922" y="5837736"/>
                <a:ext cx="1944216" cy="6156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</a:pPr>
                <a:r>
                  <a:rPr lang="en-US" sz="2000">
                    <a:solidFill>
                      <a:srgbClr val="000000"/>
                    </a:solidFill>
                  </a:rPr>
                  <a:t>Valência</a:t>
                </a:r>
              </a:p>
            </p:txBody>
          </p:sp>
          <p:sp>
            <p:nvSpPr>
              <p:cNvPr id="8" name="Rectangle 20"/>
              <p:cNvSpPr/>
              <p:nvPr/>
            </p:nvSpPr>
            <p:spPr>
              <a:xfrm>
                <a:off x="3610597" y="4598042"/>
                <a:ext cx="1944829" cy="615786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</a:pPr>
                <a:r>
                  <a:rPr lang="en-US" sz="2000">
                    <a:solidFill>
                      <a:srgbClr val="000000"/>
                    </a:solidFill>
                  </a:rPr>
                  <a:t>Condução</a:t>
                </a:r>
              </a:p>
            </p:txBody>
          </p:sp>
          <p:sp>
            <p:nvSpPr>
              <p:cNvPr id="9" name="TextBox 21"/>
              <p:cNvSpPr txBox="1">
                <a:spLocks noChangeArrowheads="1"/>
              </p:cNvSpPr>
              <p:nvPr/>
            </p:nvSpPr>
            <p:spPr bwMode="auto">
              <a:xfrm>
                <a:off x="3408475" y="3933056"/>
                <a:ext cx="2353341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>
                    <a:solidFill>
                      <a:srgbClr val="000000"/>
                    </a:solidFill>
                  </a:rPr>
                  <a:t>Semic. dopado tipo n</a:t>
                </a:r>
              </a:p>
              <a:p>
                <a:pPr algn="ctr"/>
                <a:r>
                  <a:rPr lang="en-US">
                    <a:solidFill>
                      <a:srgbClr val="000000"/>
                    </a:solidFill>
                  </a:rPr>
                  <a:t>T &gt; 0</a:t>
                </a:r>
              </a:p>
            </p:txBody>
          </p:sp>
          <p:cxnSp>
            <p:nvCxnSpPr>
              <p:cNvPr id="10" name="Straight Arrow Connector 22"/>
              <p:cNvCxnSpPr/>
              <p:nvPr/>
            </p:nvCxnSpPr>
            <p:spPr bwMode="auto">
              <a:xfrm>
                <a:off x="3394681" y="5209067"/>
                <a:ext cx="0" cy="649115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arrow"/>
                <a:tailEnd type="arrow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11" name="TextBox 23"/>
              <p:cNvSpPr txBox="1">
                <a:spLocks noChangeArrowheads="1"/>
              </p:cNvSpPr>
              <p:nvPr/>
            </p:nvSpPr>
            <p:spPr bwMode="auto">
              <a:xfrm flipH="1">
                <a:off x="2962850" y="5353715"/>
                <a:ext cx="50405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</a:rPr>
                  <a:t>E</a:t>
                </a:r>
                <a:r>
                  <a:rPr lang="en-US" baseline="-25000">
                    <a:solidFill>
                      <a:srgbClr val="000000"/>
                    </a:solidFill>
                  </a:rPr>
                  <a:t>g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Oval 34"/>
              <p:cNvSpPr>
                <a:spLocks noChangeArrowheads="1"/>
              </p:cNvSpPr>
              <p:nvPr/>
            </p:nvSpPr>
            <p:spPr bwMode="auto">
              <a:xfrm>
                <a:off x="4191404" y="5901930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13" name="Oval 35"/>
              <p:cNvSpPr>
                <a:spLocks noChangeArrowheads="1"/>
              </p:cNvSpPr>
              <p:nvPr/>
            </p:nvSpPr>
            <p:spPr bwMode="auto">
              <a:xfrm>
                <a:off x="4546687" y="5906687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14" name="Oval 36"/>
              <p:cNvSpPr>
                <a:spLocks noChangeArrowheads="1"/>
              </p:cNvSpPr>
              <p:nvPr/>
            </p:nvSpPr>
            <p:spPr bwMode="auto">
              <a:xfrm>
                <a:off x="4907380" y="5901930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15" name="Oval 37"/>
              <p:cNvSpPr>
                <a:spLocks noChangeArrowheads="1"/>
              </p:cNvSpPr>
              <p:nvPr/>
            </p:nvSpPr>
            <p:spPr bwMode="auto">
              <a:xfrm>
                <a:off x="4470797" y="4658546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16" name="Oval 38"/>
              <p:cNvSpPr>
                <a:spLocks noChangeArrowheads="1"/>
              </p:cNvSpPr>
              <p:nvPr/>
            </p:nvSpPr>
            <p:spPr bwMode="auto">
              <a:xfrm>
                <a:off x="4639251" y="4657893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17" name="Oval 39"/>
              <p:cNvSpPr>
                <a:spLocks noChangeArrowheads="1"/>
              </p:cNvSpPr>
              <p:nvPr/>
            </p:nvSpPr>
            <p:spPr bwMode="auto">
              <a:xfrm>
                <a:off x="4816566" y="4658546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spcBef>
                    <a:spcPts val="500"/>
                  </a:spcBef>
                  <a:buClr>
                    <a:srgbClr val="60B5CC"/>
                  </a:buClr>
                  <a:buSzPct val="90000"/>
                  <a:buFont typeface="Wingdings" panose="05000000000000000000" pitchFamily="2" charset="2"/>
                  <a:buChar char=""/>
                </a:pPr>
                <a:endParaRPr lang="en-US" sz="2800">
                  <a:solidFill>
                    <a:srgbClr val="000000"/>
                  </a:solidFill>
                  <a:latin typeface="Symbol" panose="05050102010706020507" pitchFamily="18" charset="2"/>
                </a:endParaRPr>
              </a:p>
            </p:txBody>
          </p:sp>
        </p:grpSp>
        <p:cxnSp>
          <p:nvCxnSpPr>
            <p:cNvPr id="6" name="Straight Arrow Connector 4"/>
            <p:cNvCxnSpPr/>
            <p:nvPr/>
          </p:nvCxnSpPr>
          <p:spPr bwMode="auto">
            <a:xfrm>
              <a:off x="6792268" y="2086106"/>
              <a:ext cx="0" cy="1223637"/>
            </a:xfrm>
            <a:prstGeom prst="straightConnector1">
              <a:avLst/>
            </a:prstGeom>
            <a:solidFill>
              <a:srgbClr val="00B8FF"/>
            </a:solidFill>
            <a:ln w="5397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18" name="TextBox 6"/>
          <p:cNvSpPr txBox="1">
            <a:spLocks noChangeArrowheads="1"/>
          </p:cNvSpPr>
          <p:nvPr/>
        </p:nvSpPr>
        <p:spPr bwMode="auto">
          <a:xfrm>
            <a:off x="395288" y="3317875"/>
            <a:ext cx="518477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Dependendo do material, a energia E</a:t>
            </a:r>
            <a:r>
              <a:rPr lang="en-US" baseline="-25000">
                <a:solidFill>
                  <a:srgbClr val="000000"/>
                </a:solidFill>
              </a:rPr>
              <a:t>g</a:t>
            </a:r>
            <a:r>
              <a:rPr lang="en-US">
                <a:solidFill>
                  <a:srgbClr val="000000"/>
                </a:solidFill>
              </a:rPr>
              <a:t> que é liberada pode ser emitida na forma de um fóton. Ex: AsGa. (Em outros casos, pode ser perdida para vibrações da rede de íons, i.e, </a:t>
            </a:r>
            <a:r>
              <a:rPr lang="en-US" altLang="en-US">
                <a:solidFill>
                  <a:srgbClr val="000000"/>
                </a:solidFill>
              </a:rPr>
              <a:t>‘</a:t>
            </a:r>
            <a:r>
              <a:rPr lang="en-US">
                <a:solidFill>
                  <a:srgbClr val="000000"/>
                </a:solidFill>
              </a:rPr>
              <a:t>esquentar</a:t>
            </a:r>
            <a:r>
              <a:rPr lang="en-US" altLang="en-US">
                <a:solidFill>
                  <a:srgbClr val="000000"/>
                </a:solidFill>
              </a:rPr>
              <a:t>’</a:t>
            </a:r>
            <a:r>
              <a:rPr lang="en-US">
                <a:solidFill>
                  <a:srgbClr val="000000"/>
                </a:solidFill>
              </a:rPr>
              <a:t> o material).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468312" y="5046663"/>
            <a:ext cx="59007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</a:rPr>
              <a:t>Problema</a:t>
            </a:r>
            <a:r>
              <a:rPr lang="en-US" sz="2000" b="1" dirty="0">
                <a:solidFill>
                  <a:srgbClr val="FF0000"/>
                </a:solidFill>
              </a:rPr>
              <a:t>: </a:t>
            </a:r>
            <a:r>
              <a:rPr lang="en-US" sz="2000" dirty="0" err="1">
                <a:solidFill>
                  <a:srgbClr val="000000"/>
                </a:solidFill>
              </a:rPr>
              <a:t>muito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poucos</a:t>
            </a:r>
            <a:r>
              <a:rPr lang="en-US" sz="2000" dirty="0">
                <a:solidFill>
                  <a:srgbClr val="000000"/>
                </a:solidFill>
              </a:rPr>
              <a:t> pares </a:t>
            </a:r>
            <a:r>
              <a:rPr lang="en-US" sz="2000" dirty="0" err="1">
                <a:solidFill>
                  <a:srgbClr val="000000"/>
                </a:solidFill>
              </a:rPr>
              <a:t>elétron-buraco</a:t>
            </a:r>
            <a:r>
              <a:rPr lang="en-US" sz="2000" dirty="0">
                <a:solidFill>
                  <a:srgbClr val="000000"/>
                </a:solidFill>
              </a:rPr>
              <a:t>    		  </a:t>
            </a:r>
            <a:r>
              <a:rPr lang="en-US" sz="2000" dirty="0" smtClean="0">
                <a:solidFill>
                  <a:srgbClr val="000000"/>
                </a:solidFill>
                <a:sym typeface="Wingdings" panose="05000000000000000000" pitchFamily="2" charset="2"/>
              </a:rPr>
              <a:t>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muito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poucos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fótons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emitidos</a:t>
            </a:r>
            <a:r>
              <a:rPr lang="en-US" sz="2000" dirty="0">
                <a:solidFill>
                  <a:srgbClr val="000000"/>
                </a:solidFill>
              </a:rPr>
              <a:t>! </a:t>
            </a:r>
            <a:r>
              <a:rPr lang="en-US" sz="2000" b="1" dirty="0">
                <a:solidFill>
                  <a:srgbClr val="000000"/>
                </a:solidFill>
              </a:rPr>
              <a:t>  </a:t>
            </a:r>
          </a:p>
        </p:txBody>
      </p:sp>
      <p:cxnSp>
        <p:nvCxnSpPr>
          <p:cNvPr id="20" name="Straight Connector 57"/>
          <p:cNvCxnSpPr/>
          <p:nvPr/>
        </p:nvCxnSpPr>
        <p:spPr bwMode="auto">
          <a:xfrm>
            <a:off x="6156325" y="3390900"/>
            <a:ext cx="1944688" cy="0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Arrow Connector 58"/>
          <p:cNvCxnSpPr/>
          <p:nvPr/>
        </p:nvCxnSpPr>
        <p:spPr bwMode="auto">
          <a:xfrm>
            <a:off x="8153400" y="3286125"/>
            <a:ext cx="0" cy="127000"/>
          </a:xfrm>
          <a:prstGeom prst="straightConnector1">
            <a:avLst/>
          </a:prstGeom>
          <a:solidFill>
            <a:srgbClr val="00B8FF"/>
          </a:solidFill>
          <a:ln w="15875" cap="flat" cmpd="sng" algn="ctr">
            <a:solidFill>
              <a:schemeClr val="tx1"/>
            </a:solidFill>
            <a:prstDash val="solid"/>
            <a:round/>
            <a:headEnd type="triangle" w="med" len="sm"/>
            <a:tailEnd type="triangle" w="med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Oval 59"/>
          <p:cNvSpPr>
            <a:spLocks noChangeArrowheads="1"/>
          </p:cNvSpPr>
          <p:nvPr/>
        </p:nvSpPr>
        <p:spPr bwMode="auto">
          <a:xfrm>
            <a:off x="6297613" y="3203575"/>
            <a:ext cx="71437" cy="73025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spcBef>
                <a:spcPts val="50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endParaRPr lang="en-US" sz="2800">
              <a:solidFill>
                <a:srgbClr val="000000"/>
              </a:solidFill>
              <a:latin typeface="Symbol" panose="05050102010706020507" pitchFamily="18" charset="2"/>
            </a:endParaRPr>
          </a:p>
        </p:txBody>
      </p:sp>
      <p:sp>
        <p:nvSpPr>
          <p:cNvPr id="23" name="Oval 60"/>
          <p:cNvSpPr>
            <a:spLocks noChangeArrowheads="1"/>
          </p:cNvSpPr>
          <p:nvPr/>
        </p:nvSpPr>
        <p:spPr bwMode="auto">
          <a:xfrm>
            <a:off x="6484938" y="3209925"/>
            <a:ext cx="71437" cy="71438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spcBef>
                <a:spcPts val="50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endParaRPr lang="en-US" sz="2800">
              <a:solidFill>
                <a:srgbClr val="000000"/>
              </a:solidFill>
              <a:latin typeface="Symbol" panose="05050102010706020507" pitchFamily="18" charset="2"/>
            </a:endParaRPr>
          </a:p>
        </p:txBody>
      </p:sp>
      <p:sp>
        <p:nvSpPr>
          <p:cNvPr id="24" name="Oval 61"/>
          <p:cNvSpPr>
            <a:spLocks noChangeArrowheads="1"/>
          </p:cNvSpPr>
          <p:nvPr/>
        </p:nvSpPr>
        <p:spPr bwMode="auto">
          <a:xfrm>
            <a:off x="6653213" y="3208338"/>
            <a:ext cx="71437" cy="73025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spcBef>
                <a:spcPts val="50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endParaRPr lang="en-US" sz="2800">
              <a:solidFill>
                <a:srgbClr val="000000"/>
              </a:solidFill>
              <a:latin typeface="Symbol" panose="05050102010706020507" pitchFamily="18" charset="2"/>
            </a:endParaRPr>
          </a:p>
        </p:txBody>
      </p:sp>
      <p:sp>
        <p:nvSpPr>
          <p:cNvPr id="25" name="Oval 62"/>
          <p:cNvSpPr>
            <a:spLocks noChangeArrowheads="1"/>
          </p:cNvSpPr>
          <p:nvPr/>
        </p:nvSpPr>
        <p:spPr bwMode="auto">
          <a:xfrm>
            <a:off x="6831013" y="3209925"/>
            <a:ext cx="71437" cy="71438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spcBef>
                <a:spcPts val="50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endParaRPr lang="en-US" sz="2800">
              <a:solidFill>
                <a:srgbClr val="000000"/>
              </a:solidFill>
              <a:latin typeface="Symbol" panose="05050102010706020507" pitchFamily="18" charset="2"/>
            </a:endParaRPr>
          </a:p>
        </p:txBody>
      </p:sp>
      <p:sp>
        <p:nvSpPr>
          <p:cNvPr id="26" name="Oval 63"/>
          <p:cNvSpPr>
            <a:spLocks noChangeArrowheads="1"/>
          </p:cNvSpPr>
          <p:nvPr/>
        </p:nvSpPr>
        <p:spPr bwMode="auto">
          <a:xfrm>
            <a:off x="7002463" y="3208338"/>
            <a:ext cx="73025" cy="73025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spcBef>
                <a:spcPts val="50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endParaRPr lang="en-US" sz="2800">
              <a:solidFill>
                <a:srgbClr val="000000"/>
              </a:solidFill>
              <a:latin typeface="Symbol" panose="05050102010706020507" pitchFamily="18" charset="2"/>
            </a:endParaRPr>
          </a:p>
        </p:txBody>
      </p:sp>
      <p:sp>
        <p:nvSpPr>
          <p:cNvPr id="27" name="Oval 64"/>
          <p:cNvSpPr>
            <a:spLocks noChangeArrowheads="1"/>
          </p:cNvSpPr>
          <p:nvPr/>
        </p:nvSpPr>
        <p:spPr bwMode="auto">
          <a:xfrm>
            <a:off x="7189788" y="3214688"/>
            <a:ext cx="71437" cy="71437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spcBef>
                <a:spcPts val="50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endParaRPr lang="en-US" sz="2800">
              <a:solidFill>
                <a:srgbClr val="000000"/>
              </a:solidFill>
              <a:latin typeface="Symbol" panose="05050102010706020507" pitchFamily="18" charset="2"/>
            </a:endParaRPr>
          </a:p>
        </p:txBody>
      </p:sp>
      <p:sp>
        <p:nvSpPr>
          <p:cNvPr id="28" name="Oval 65"/>
          <p:cNvSpPr>
            <a:spLocks noChangeArrowheads="1"/>
          </p:cNvSpPr>
          <p:nvPr/>
        </p:nvSpPr>
        <p:spPr bwMode="auto">
          <a:xfrm>
            <a:off x="7358063" y="3213100"/>
            <a:ext cx="71437" cy="73025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spcBef>
                <a:spcPts val="50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endParaRPr lang="en-US" sz="2800">
              <a:solidFill>
                <a:srgbClr val="000000"/>
              </a:solidFill>
              <a:latin typeface="Symbol" panose="05050102010706020507" pitchFamily="18" charset="2"/>
            </a:endParaRPr>
          </a:p>
        </p:txBody>
      </p:sp>
      <p:sp>
        <p:nvSpPr>
          <p:cNvPr id="29" name="Oval 66"/>
          <p:cNvSpPr>
            <a:spLocks noChangeArrowheads="1"/>
          </p:cNvSpPr>
          <p:nvPr/>
        </p:nvSpPr>
        <p:spPr bwMode="auto">
          <a:xfrm>
            <a:off x="7535863" y="3214688"/>
            <a:ext cx="71437" cy="71437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spcBef>
                <a:spcPts val="50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endParaRPr lang="en-US" sz="2800">
              <a:solidFill>
                <a:srgbClr val="000000"/>
              </a:solidFill>
              <a:latin typeface="Symbol" panose="05050102010706020507" pitchFamily="18" charset="2"/>
            </a:endParaRPr>
          </a:p>
        </p:txBody>
      </p:sp>
      <p:sp>
        <p:nvSpPr>
          <p:cNvPr id="30" name="Oval 67"/>
          <p:cNvSpPr>
            <a:spLocks noChangeArrowheads="1"/>
          </p:cNvSpPr>
          <p:nvPr/>
        </p:nvSpPr>
        <p:spPr bwMode="auto">
          <a:xfrm>
            <a:off x="7718425" y="3208338"/>
            <a:ext cx="73025" cy="73025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spcBef>
                <a:spcPts val="50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endParaRPr lang="en-US" sz="2800">
              <a:solidFill>
                <a:srgbClr val="000000"/>
              </a:solidFill>
              <a:latin typeface="Symbol" panose="05050102010706020507" pitchFamily="18" charset="2"/>
            </a:endParaRPr>
          </a:p>
        </p:txBody>
      </p:sp>
      <p:sp>
        <p:nvSpPr>
          <p:cNvPr id="31" name="Oval 68"/>
          <p:cNvSpPr>
            <a:spLocks noChangeArrowheads="1"/>
          </p:cNvSpPr>
          <p:nvPr/>
        </p:nvSpPr>
        <p:spPr bwMode="auto">
          <a:xfrm>
            <a:off x="7905750" y="3214688"/>
            <a:ext cx="71438" cy="71437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spcBef>
                <a:spcPts val="500"/>
              </a:spcBef>
              <a:buClr>
                <a:srgbClr val="60B5CC"/>
              </a:buClr>
              <a:buSzPct val="90000"/>
              <a:buFont typeface="Wingdings" panose="05000000000000000000" pitchFamily="2" charset="2"/>
              <a:buChar char=""/>
            </a:pPr>
            <a:endParaRPr lang="en-US" sz="2800">
              <a:solidFill>
                <a:srgbClr val="000000"/>
              </a:solidFill>
              <a:latin typeface="Symbol" panose="05050102010706020507" pitchFamily="18" charset="2"/>
            </a:endParaRPr>
          </a:p>
        </p:txBody>
      </p:sp>
      <p:sp>
        <p:nvSpPr>
          <p:cNvPr id="32" name="TextBox 7"/>
          <p:cNvSpPr txBox="1">
            <a:spLocks noChangeArrowheads="1"/>
          </p:cNvSpPr>
          <p:nvPr/>
        </p:nvSpPr>
        <p:spPr bwMode="auto">
          <a:xfrm>
            <a:off x="395288" y="5983288"/>
            <a:ext cx="76327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Dopagem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apenas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não</a:t>
            </a:r>
            <a:r>
              <a:rPr lang="en-US" b="1" dirty="0">
                <a:solidFill>
                  <a:srgbClr val="FF0000"/>
                </a:solidFill>
              </a:rPr>
              <a:t> resolve!</a:t>
            </a:r>
            <a:r>
              <a:rPr lang="en-US" dirty="0">
                <a:solidFill>
                  <a:srgbClr val="000000"/>
                </a:solidFill>
              </a:rPr>
              <a:t>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(</a:t>
            </a:r>
            <a:r>
              <a:rPr lang="en-US" dirty="0" err="1">
                <a:solidFill>
                  <a:srgbClr val="000000"/>
                </a:solidFill>
              </a:rPr>
              <a:t>Muitos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elétrons</a:t>
            </a:r>
            <a:r>
              <a:rPr lang="en-US" dirty="0">
                <a:solidFill>
                  <a:srgbClr val="000000"/>
                </a:solidFill>
              </a:rPr>
              <a:t> mas </a:t>
            </a:r>
            <a:r>
              <a:rPr lang="en-US" dirty="0" err="1">
                <a:solidFill>
                  <a:srgbClr val="000000"/>
                </a:solidFill>
              </a:rPr>
              <a:t>poucos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buracos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ou</a:t>
            </a:r>
            <a:r>
              <a:rPr lang="en-US" dirty="0">
                <a:solidFill>
                  <a:srgbClr val="000000"/>
                </a:solidFill>
              </a:rPr>
              <a:t> vice-versa…)</a:t>
            </a:r>
          </a:p>
        </p:txBody>
      </p:sp>
    </p:spTree>
    <p:extLst>
      <p:ext uri="{BB962C8B-B14F-4D97-AF65-F5344CB8AC3E}">
        <p14:creationId xmlns:p14="http://schemas.microsoft.com/office/powerpoint/2010/main" val="1137091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Diodo</a:t>
            </a:r>
            <a:r>
              <a:rPr lang="en-US" dirty="0" smtClean="0"/>
              <a:t> </a:t>
            </a:r>
            <a:r>
              <a:rPr lang="en-US" dirty="0" err="1" smtClean="0"/>
              <a:t>Emissor</a:t>
            </a:r>
            <a:r>
              <a:rPr lang="en-US" dirty="0" smtClean="0"/>
              <a:t> de Luz (LED)</a:t>
            </a:r>
            <a:endParaRPr lang="en-US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768475" y="3449638"/>
            <a:ext cx="1677987" cy="1128712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432175" y="3459163"/>
            <a:ext cx="1677987" cy="1128712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10" descr="Narrow horizontal"/>
          <p:cNvSpPr>
            <a:spLocks noChangeArrowheads="1"/>
          </p:cNvSpPr>
          <p:nvPr/>
        </p:nvSpPr>
        <p:spPr bwMode="auto">
          <a:xfrm>
            <a:off x="2005012" y="2593975"/>
            <a:ext cx="1403350" cy="504825"/>
          </a:xfrm>
          <a:prstGeom prst="rect">
            <a:avLst/>
          </a:prstGeom>
          <a:pattFill prst="narHorz">
            <a:fgClr>
              <a:srgbClr val="FF9900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16" descr="Narrow horizontal"/>
          <p:cNvSpPr>
            <a:spLocks noChangeArrowheads="1"/>
          </p:cNvSpPr>
          <p:nvPr/>
        </p:nvSpPr>
        <p:spPr bwMode="auto">
          <a:xfrm>
            <a:off x="1995487" y="1981200"/>
            <a:ext cx="1423988" cy="360363"/>
          </a:xfrm>
          <a:prstGeom prst="rect">
            <a:avLst/>
          </a:prstGeom>
          <a:pattFill prst="narHorz">
            <a:fgClr>
              <a:schemeClr val="folHlink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2000"/>
          </a:p>
        </p:txBody>
      </p:sp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2117725" y="2730500"/>
            <a:ext cx="12969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ocupados</a:t>
            </a:r>
          </a:p>
        </p:txBody>
      </p:sp>
      <p:sp>
        <p:nvSpPr>
          <p:cNvPr id="8" name="Line 19"/>
          <p:cNvSpPr>
            <a:spLocks noChangeShapeType="1"/>
          </p:cNvSpPr>
          <p:nvPr/>
        </p:nvSpPr>
        <p:spPr bwMode="auto">
          <a:xfrm>
            <a:off x="2003425" y="2568575"/>
            <a:ext cx="1416050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20"/>
          <p:cNvSpPr>
            <a:spLocks noChangeShapeType="1"/>
          </p:cNvSpPr>
          <p:nvPr/>
        </p:nvSpPr>
        <p:spPr bwMode="auto">
          <a:xfrm>
            <a:off x="2001837" y="2536825"/>
            <a:ext cx="1416050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" name="Group 23"/>
          <p:cNvGrpSpPr>
            <a:grpSpLocks/>
          </p:cNvGrpSpPr>
          <p:nvPr/>
        </p:nvGrpSpPr>
        <p:grpSpPr bwMode="auto">
          <a:xfrm>
            <a:off x="3478212" y="1693863"/>
            <a:ext cx="1692275" cy="1412875"/>
            <a:chOff x="494" y="94"/>
            <a:chExt cx="1758" cy="1468"/>
          </a:xfrm>
        </p:grpSpPr>
        <p:grpSp>
          <p:nvGrpSpPr>
            <p:cNvPr id="11" name="Group 24"/>
            <p:cNvGrpSpPr>
              <a:grpSpLocks/>
            </p:cNvGrpSpPr>
            <p:nvPr/>
          </p:nvGrpSpPr>
          <p:grpSpPr bwMode="auto">
            <a:xfrm>
              <a:off x="494" y="394"/>
              <a:ext cx="1727" cy="1168"/>
              <a:chOff x="233" y="1259"/>
              <a:chExt cx="1727" cy="827"/>
            </a:xfrm>
          </p:grpSpPr>
          <p:sp>
            <p:nvSpPr>
              <p:cNvPr id="17" name="Rectangle 25" descr="Narrow horizontal"/>
              <p:cNvSpPr>
                <a:spLocks noChangeArrowheads="1"/>
              </p:cNvSpPr>
              <p:nvPr/>
            </p:nvSpPr>
            <p:spPr bwMode="auto">
              <a:xfrm>
                <a:off x="243" y="1683"/>
                <a:ext cx="1608" cy="403"/>
              </a:xfrm>
              <a:prstGeom prst="rect">
                <a:avLst/>
              </a:prstGeom>
              <a:pattFill prst="narHorz">
                <a:fgClr>
                  <a:srgbClr val="FF9900"/>
                </a:fgClr>
                <a:bgClr>
                  <a:srgbClr val="FFFFFF"/>
                </a:bgClr>
              </a:patt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Oval 26"/>
              <p:cNvSpPr>
                <a:spLocks noChangeArrowheads="1"/>
              </p:cNvSpPr>
              <p:nvPr/>
            </p:nvSpPr>
            <p:spPr bwMode="auto">
              <a:xfrm>
                <a:off x="1902" y="2029"/>
                <a:ext cx="56" cy="5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Oval 27"/>
              <p:cNvSpPr>
                <a:spLocks noChangeArrowheads="1"/>
              </p:cNvSpPr>
              <p:nvPr/>
            </p:nvSpPr>
            <p:spPr bwMode="auto">
              <a:xfrm>
                <a:off x="1903" y="1958"/>
                <a:ext cx="56" cy="5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Oval 28"/>
              <p:cNvSpPr>
                <a:spLocks noChangeArrowheads="1"/>
              </p:cNvSpPr>
              <p:nvPr/>
            </p:nvSpPr>
            <p:spPr bwMode="auto">
              <a:xfrm>
                <a:off x="1904" y="1893"/>
                <a:ext cx="56" cy="5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Oval 29"/>
              <p:cNvSpPr>
                <a:spLocks noChangeArrowheads="1"/>
              </p:cNvSpPr>
              <p:nvPr/>
            </p:nvSpPr>
            <p:spPr bwMode="auto">
              <a:xfrm>
                <a:off x="1890" y="1822"/>
                <a:ext cx="56" cy="5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Oval 30"/>
              <p:cNvSpPr>
                <a:spLocks noChangeArrowheads="1"/>
              </p:cNvSpPr>
              <p:nvPr/>
            </p:nvSpPr>
            <p:spPr bwMode="auto">
              <a:xfrm>
                <a:off x="1888" y="1744"/>
                <a:ext cx="56" cy="5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Rectangle 31" descr="Narrow horizontal"/>
              <p:cNvSpPr>
                <a:spLocks noChangeArrowheads="1"/>
              </p:cNvSpPr>
              <p:nvPr/>
            </p:nvSpPr>
            <p:spPr bwMode="auto">
              <a:xfrm>
                <a:off x="233" y="1259"/>
                <a:ext cx="1630" cy="222"/>
              </a:xfrm>
              <a:prstGeom prst="rect">
                <a:avLst/>
              </a:prstGeom>
              <a:pattFill prst="narHorz">
                <a:fgClr>
                  <a:schemeClr val="folHlink"/>
                </a:fgClr>
                <a:bgClr>
                  <a:srgbClr val="FFFFFF"/>
                </a:bgClr>
              </a:patt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4" name="Oval 32"/>
              <p:cNvSpPr>
                <a:spLocks noChangeArrowheads="1"/>
              </p:cNvSpPr>
              <p:nvPr/>
            </p:nvSpPr>
            <p:spPr bwMode="auto">
              <a:xfrm>
                <a:off x="1882" y="1672"/>
                <a:ext cx="56" cy="5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Text Box 33"/>
              <p:cNvSpPr txBox="1">
                <a:spLocks noChangeArrowheads="1"/>
              </p:cNvSpPr>
              <p:nvPr/>
            </p:nvSpPr>
            <p:spPr bwMode="auto">
              <a:xfrm>
                <a:off x="812" y="1792"/>
                <a:ext cx="191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 sz="20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" name="Text Box 34"/>
            <p:cNvSpPr txBox="1">
              <a:spLocks noChangeArrowheads="1"/>
            </p:cNvSpPr>
            <p:nvPr/>
          </p:nvSpPr>
          <p:spPr bwMode="auto">
            <a:xfrm>
              <a:off x="590" y="94"/>
              <a:ext cx="974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tipo n</a:t>
              </a:r>
            </a:p>
          </p:txBody>
        </p:sp>
        <p:sp>
          <p:nvSpPr>
            <p:cNvPr id="13" name="Line 35"/>
            <p:cNvSpPr>
              <a:spLocks noChangeShapeType="1"/>
            </p:cNvSpPr>
            <p:nvPr/>
          </p:nvSpPr>
          <p:spPr bwMode="auto">
            <a:xfrm>
              <a:off x="510" y="719"/>
              <a:ext cx="1621" cy="0"/>
            </a:xfrm>
            <a:prstGeom prst="line">
              <a:avLst/>
            </a:prstGeom>
            <a:noFill/>
            <a:ln w="127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36"/>
            <p:cNvSpPr>
              <a:spLocks noChangeShapeType="1"/>
            </p:cNvSpPr>
            <p:nvPr/>
          </p:nvSpPr>
          <p:spPr bwMode="auto">
            <a:xfrm>
              <a:off x="508" y="746"/>
              <a:ext cx="1621" cy="0"/>
            </a:xfrm>
            <a:prstGeom prst="line">
              <a:avLst/>
            </a:prstGeom>
            <a:noFill/>
            <a:ln w="127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Oval 37"/>
            <p:cNvSpPr>
              <a:spLocks noChangeArrowheads="1"/>
            </p:cNvSpPr>
            <p:nvPr/>
          </p:nvSpPr>
          <p:spPr bwMode="auto">
            <a:xfrm>
              <a:off x="2141" y="722"/>
              <a:ext cx="56" cy="5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Oval 38"/>
            <p:cNvSpPr>
              <a:spLocks noChangeArrowheads="1"/>
            </p:cNvSpPr>
            <p:nvPr/>
          </p:nvSpPr>
          <p:spPr bwMode="auto">
            <a:xfrm>
              <a:off x="2196" y="686"/>
              <a:ext cx="56" cy="5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" name="Oval 40"/>
          <p:cNvSpPr>
            <a:spLocks noChangeArrowheads="1"/>
          </p:cNvSpPr>
          <p:nvPr/>
        </p:nvSpPr>
        <p:spPr bwMode="auto">
          <a:xfrm>
            <a:off x="5338762" y="2228850"/>
            <a:ext cx="128588" cy="1285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41"/>
          <p:cNvSpPr>
            <a:spLocks noChangeShapeType="1"/>
          </p:cNvSpPr>
          <p:nvPr/>
        </p:nvSpPr>
        <p:spPr bwMode="auto">
          <a:xfrm flipV="1">
            <a:off x="1516062" y="1725613"/>
            <a:ext cx="0" cy="148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Text Box 42"/>
          <p:cNvSpPr txBox="1">
            <a:spLocks noChangeArrowheads="1"/>
          </p:cNvSpPr>
          <p:nvPr/>
        </p:nvSpPr>
        <p:spPr bwMode="auto">
          <a:xfrm>
            <a:off x="1119187" y="2297113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29" name="Oval 44"/>
          <p:cNvSpPr>
            <a:spLocks noChangeArrowheads="1"/>
          </p:cNvSpPr>
          <p:nvPr/>
        </p:nvSpPr>
        <p:spPr bwMode="auto">
          <a:xfrm>
            <a:off x="5457825" y="3927475"/>
            <a:ext cx="128587" cy="1285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Text Box 46"/>
          <p:cNvSpPr txBox="1">
            <a:spLocks noChangeArrowheads="1"/>
          </p:cNvSpPr>
          <p:nvPr/>
        </p:nvSpPr>
        <p:spPr bwMode="auto">
          <a:xfrm>
            <a:off x="152400" y="4656138"/>
            <a:ext cx="80803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>
                <a:solidFill>
                  <a:schemeClr val="tx1"/>
                </a:solidFill>
              </a:rPr>
              <a:t>À medida em que o elétron se move pela junção indo do tipo N para o tipo P:</a:t>
            </a:r>
          </a:p>
          <a:p>
            <a:pPr lvl="1" eaLnBrk="1" hangingPunct="1"/>
            <a:r>
              <a:rPr lang="en-US">
                <a:solidFill>
                  <a:schemeClr val="tx1"/>
                </a:solidFill>
              </a:rPr>
              <a:t>a. ele se mantém com a mesma energia</a:t>
            </a:r>
          </a:p>
          <a:p>
            <a:pPr lvl="1" eaLnBrk="1" hangingPunct="1"/>
            <a:r>
              <a:rPr lang="en-US">
                <a:solidFill>
                  <a:schemeClr val="tx1"/>
                </a:solidFill>
              </a:rPr>
              <a:t>b. ele ganha energia potencial (se sim, aonde?)</a:t>
            </a:r>
          </a:p>
          <a:p>
            <a:pPr lvl="1" eaLnBrk="1" hangingPunct="1"/>
            <a:r>
              <a:rPr lang="en-US">
                <a:solidFill>
                  <a:schemeClr val="tx1"/>
                </a:solidFill>
              </a:rPr>
              <a:t>c. ele perde energia potencial (se sim, para onde?)</a:t>
            </a:r>
          </a:p>
        </p:txBody>
      </p:sp>
      <p:sp>
        <p:nvSpPr>
          <p:cNvPr id="31" name="Text Box 47"/>
          <p:cNvSpPr txBox="1">
            <a:spLocks noChangeArrowheads="1"/>
          </p:cNvSpPr>
          <p:nvPr/>
        </p:nvSpPr>
        <p:spPr bwMode="auto">
          <a:xfrm>
            <a:off x="2081212" y="1647825"/>
            <a:ext cx="938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tipo p</a:t>
            </a:r>
          </a:p>
        </p:txBody>
      </p:sp>
      <p:sp>
        <p:nvSpPr>
          <p:cNvPr id="32" name="Text Box 49"/>
          <p:cNvSpPr txBox="1">
            <a:spLocks noChangeArrowheads="1"/>
          </p:cNvSpPr>
          <p:nvPr/>
        </p:nvSpPr>
        <p:spPr bwMode="auto">
          <a:xfrm>
            <a:off x="5651370" y="1944638"/>
            <a:ext cx="3310049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c. </a:t>
            </a:r>
            <a:r>
              <a:rPr lang="en-US" sz="2400" b="1" dirty="0" err="1">
                <a:solidFill>
                  <a:srgbClr val="FF0000"/>
                </a:solidFill>
              </a:rPr>
              <a:t>energia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emitida</a:t>
            </a:r>
            <a:r>
              <a:rPr lang="en-US" sz="2400" b="1" dirty="0">
                <a:solidFill>
                  <a:schemeClr val="accent2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como</a:t>
            </a:r>
            <a:r>
              <a:rPr lang="en-US" sz="2400" dirty="0">
                <a:solidFill>
                  <a:schemeClr val="tx1"/>
                </a:solidFill>
              </a:rPr>
              <a:t> 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) </a:t>
            </a:r>
            <a:r>
              <a:rPr lang="en-US" sz="2400" dirty="0" err="1">
                <a:solidFill>
                  <a:schemeClr val="tx1"/>
                </a:solidFill>
              </a:rPr>
              <a:t>calor</a:t>
            </a:r>
            <a:r>
              <a:rPr lang="en-US" sz="2400" dirty="0">
                <a:solidFill>
                  <a:schemeClr val="tx1"/>
                </a:solidFill>
              </a:rPr>
              <a:t> (</a:t>
            </a:r>
            <a:r>
              <a:rPr lang="en-US" sz="2400" dirty="0" err="1">
                <a:solidFill>
                  <a:schemeClr val="tx1"/>
                </a:solidFill>
              </a:rPr>
              <a:t>vibrações</a:t>
            </a:r>
            <a:r>
              <a:rPr lang="en-US" sz="2400" dirty="0">
                <a:solidFill>
                  <a:schemeClr val="tx1"/>
                </a:solidFill>
              </a:rPr>
              <a:t> da </a:t>
            </a:r>
            <a:r>
              <a:rPr lang="en-US" sz="2400" dirty="0" err="1">
                <a:solidFill>
                  <a:schemeClr val="tx1"/>
                </a:solidFill>
              </a:rPr>
              <a:t>rede</a:t>
            </a:r>
            <a:r>
              <a:rPr lang="en-US" sz="2400" dirty="0">
                <a:solidFill>
                  <a:schemeClr val="tx1"/>
                </a:solidFill>
              </a:rPr>
              <a:t>) </a:t>
            </a:r>
            <a:r>
              <a:rPr lang="en-US" sz="2400" b="1" dirty="0" err="1">
                <a:solidFill>
                  <a:schemeClr val="tx1"/>
                </a:solidFill>
              </a:rPr>
              <a:t>ou</a:t>
            </a:r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ii) (</a:t>
            </a:r>
            <a:r>
              <a:rPr lang="en-US" sz="2400" dirty="0" err="1">
                <a:solidFill>
                  <a:schemeClr val="tx1"/>
                </a:solidFill>
              </a:rPr>
              <a:t>em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materiais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apropriados</a:t>
            </a:r>
            <a:r>
              <a:rPr lang="en-US" sz="2400" dirty="0">
                <a:solidFill>
                  <a:schemeClr val="tx1"/>
                </a:solidFill>
              </a:rPr>
              <a:t>): </a:t>
            </a:r>
            <a:r>
              <a:rPr lang="en-US" sz="2400" b="1" dirty="0" err="1">
                <a:solidFill>
                  <a:schemeClr val="tx1"/>
                </a:solidFill>
              </a:rPr>
              <a:t>luz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(LED</a:t>
            </a:r>
            <a:r>
              <a:rPr lang="en-US" sz="2400" dirty="0">
                <a:solidFill>
                  <a:schemeClr val="tx1"/>
                </a:solidFill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48910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44444E-6 L -0.48455 -0.003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36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0.00116 C -0.06094 -0.00185 -0.1375 -0.00509 -0.20382 -0.00278 C -0.22014 0.00347 -0.21024 0.01713 -0.21545 0.03194 C -0.21719 0.04352 -0.21632 0.04028 -0.22431 0.04005 C -0.27083 0.03935 -0.31754 0.03935 -0.36406 0.03866 C -0.37986 0.03704 -0.37257 0.0375 -0.38594 0.0375 " pathEditMode="relative" rAng="0" ptsTypes="AAAAAA">
                                      <p:cBhvr>
                                        <p:cTn id="10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06" y="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9" grpId="0" animBg="1"/>
      <p:bldP spid="3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Diodo</a:t>
            </a:r>
            <a:r>
              <a:rPr lang="en-US" dirty="0" smtClean="0"/>
              <a:t> </a:t>
            </a:r>
            <a:r>
              <a:rPr lang="en-US" dirty="0" err="1" smtClean="0"/>
              <a:t>Emissor</a:t>
            </a:r>
            <a:r>
              <a:rPr lang="en-US" dirty="0" smtClean="0"/>
              <a:t> de Luz (LED)</a:t>
            </a:r>
            <a:endParaRPr lang="en-US" dirty="0"/>
          </a:p>
        </p:txBody>
      </p:sp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6076950" y="5541962"/>
            <a:ext cx="2133600" cy="457200"/>
          </a:xfrm>
          <a:prstGeom prst="rect">
            <a:avLst/>
          </a:prstGeom>
          <a:solidFill>
            <a:srgbClr val="00B050"/>
          </a:solidFill>
          <a:ln w="22320" cap="sq">
            <a:solidFill>
              <a:srgbClr val="00B05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>
                <a:solidFill>
                  <a:srgbClr val="FFFFFF"/>
                </a:solidFill>
                <a:latin typeface="Arial" charset="0"/>
                <a:ea typeface="ＭＳ Ｐゴシック" charset="0"/>
              </a:rPr>
              <a:t>GaAs (n)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6076950" y="5999162"/>
            <a:ext cx="2133600" cy="457200"/>
          </a:xfrm>
          <a:prstGeom prst="rect">
            <a:avLst/>
          </a:prstGeom>
          <a:solidFill>
            <a:srgbClr val="0070C0"/>
          </a:solidFill>
          <a:ln w="22320" cap="sq">
            <a:solidFill>
              <a:srgbClr val="007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>
                <a:solidFill>
                  <a:srgbClr val="FFFFFF"/>
                </a:solidFill>
                <a:latin typeface="Arial" charset="0"/>
                <a:ea typeface="ＭＳ Ｐゴシック" charset="0"/>
              </a:rPr>
              <a:t>GaAsP (p)</a:t>
            </a:r>
          </a:p>
        </p:txBody>
      </p:sp>
      <p:pic>
        <p:nvPicPr>
          <p:cNvPr id="5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450" y="1752600"/>
            <a:ext cx="3600450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820738" y="2230437"/>
            <a:ext cx="381635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 diodo diretamente polarizado e muito dopado há muitos buracos e elétrons se recombinando na zona de depleção!!</a:t>
            </a: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533400" y="5541962"/>
            <a:ext cx="56880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Exemplo: junção GaAs com GaAsP</a:t>
            </a:r>
          </a:p>
          <a:p>
            <a:r>
              <a:rPr lang="en-US">
                <a:solidFill>
                  <a:srgbClr val="000000"/>
                </a:solidFill>
              </a:rPr>
              <a:t>tem E</a:t>
            </a:r>
            <a:r>
              <a:rPr lang="en-US" baseline="-25000">
                <a:solidFill>
                  <a:srgbClr val="000000"/>
                </a:solidFill>
              </a:rPr>
              <a:t>g </a:t>
            </a:r>
            <a:r>
              <a:rPr lang="en-US">
                <a:solidFill>
                  <a:srgbClr val="000000"/>
                </a:solidFill>
              </a:rPr>
              <a:t> = 1,8eV (luz vermelha). </a:t>
            </a:r>
          </a:p>
        </p:txBody>
      </p:sp>
    </p:spTree>
    <p:extLst>
      <p:ext uri="{BB962C8B-B14F-4D97-AF65-F5344CB8AC3E}">
        <p14:creationId xmlns:p14="http://schemas.microsoft.com/office/powerpoint/2010/main" val="375109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 LED Azul!</a:t>
            </a:r>
            <a:endParaRPr lang="en-US" dirty="0"/>
          </a:p>
        </p:txBody>
      </p:sp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692150" y="1476375"/>
            <a:ext cx="77041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n-US" sz="2000">
                <a:solidFill>
                  <a:srgbClr val="000000"/>
                </a:solidFill>
              </a:rPr>
              <a:t>Só nos anos 1990 se descobriu um modo prático de produzir um LED azul, usando materiais à base de GaN (Nitreto de Gálio) (antes: problemas para crescer o material dopado, espec. tipo p)</a:t>
            </a: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4508500" y="4903787"/>
            <a:ext cx="4103687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n-US" sz="2000">
                <a:solidFill>
                  <a:srgbClr val="000000"/>
                </a:solidFill>
              </a:rPr>
              <a:t>Devido à importância prática da descoberta, os pesquisadores japoneses Isamu Akasaki, Hiroshi Amano e Shuji Nakamura receberam o </a:t>
            </a:r>
            <a:r>
              <a:rPr lang="en-US" sz="2000" b="1">
                <a:solidFill>
                  <a:srgbClr val="000000"/>
                </a:solidFill>
              </a:rPr>
              <a:t>Prêmio Nobel de Física de 2014</a:t>
            </a:r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5" y="4914900"/>
            <a:ext cx="3457575" cy="185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3433762"/>
            <a:ext cx="1306512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50" y="3362325"/>
            <a:ext cx="2085975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0" y="3314700"/>
            <a:ext cx="32766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52400" y="2568575"/>
            <a:ext cx="8964612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Resultado: discos blu-ray (que utilizam lasers semicondutores azuis), lâmpadas LED brancas para iluminação, telas LED RGB para TVs, etc</a:t>
            </a:r>
          </a:p>
        </p:txBody>
      </p:sp>
    </p:spTree>
    <p:extLst>
      <p:ext uri="{BB962C8B-B14F-4D97-AF65-F5344CB8AC3E}">
        <p14:creationId xmlns:p14="http://schemas.microsoft.com/office/powerpoint/2010/main" val="2042772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Fotodiodo</a:t>
            </a:r>
            <a:endParaRPr lang="en-US" dirty="0"/>
          </a:p>
        </p:txBody>
      </p:sp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179388" y="2344738"/>
            <a:ext cx="3960812" cy="230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117475"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42900" indent="-342900"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F0AD00"/>
              </a:buClr>
              <a:buSzPct val="80000"/>
            </a:pPr>
            <a:endParaRPr lang="pt-BR" sz="2800">
              <a:solidFill>
                <a:srgbClr val="000000"/>
              </a:solidFill>
            </a:endParaRPr>
          </a:p>
          <a:p>
            <a:pPr lvl="1" eaLnBrk="1" hangingPunct="1">
              <a:spcBef>
                <a:spcPts val="350"/>
              </a:spcBef>
              <a:buClr>
                <a:srgbClr val="60B5CC"/>
              </a:buClr>
              <a:buSzPct val="90000"/>
              <a:buFont typeface="Arial" panose="020B0604020202020204" pitchFamily="34" charset="0"/>
              <a:buChar char="•"/>
            </a:pPr>
            <a:r>
              <a:rPr lang="pt-BR" sz="2000">
                <a:solidFill>
                  <a:srgbClr val="000000"/>
                </a:solidFill>
              </a:rPr>
              <a:t>Diodo: corrente elétrica produz recombinação de elétrons e buracos gerando fótons</a:t>
            </a:r>
          </a:p>
          <a:p>
            <a:pPr lvl="1" eaLnBrk="1" hangingPunct="1">
              <a:spcBef>
                <a:spcPts val="350"/>
              </a:spcBef>
              <a:buClr>
                <a:srgbClr val="60B5CC"/>
              </a:buClr>
              <a:buSzPct val="90000"/>
            </a:pPr>
            <a:endParaRPr lang="pt-BR" sz="2000">
              <a:solidFill>
                <a:srgbClr val="000000"/>
              </a:solidFill>
            </a:endParaRPr>
          </a:p>
          <a:p>
            <a:pPr lvl="1" eaLnBrk="1" hangingPunct="1">
              <a:spcBef>
                <a:spcPts val="350"/>
              </a:spcBef>
              <a:buClr>
                <a:srgbClr val="60B5CC"/>
              </a:buClr>
              <a:buSzPct val="90000"/>
              <a:buFont typeface="Arial" panose="020B0604020202020204" pitchFamily="34" charset="0"/>
              <a:buChar char="•"/>
            </a:pPr>
            <a:r>
              <a:rPr lang="pt-BR" sz="2000">
                <a:solidFill>
                  <a:srgbClr val="000000"/>
                </a:solidFill>
              </a:rPr>
              <a:t>Fotodiodo: fótons produzem elétrons e buracos gerando uma corrente elétrica</a:t>
            </a:r>
          </a:p>
          <a:p>
            <a:pPr lvl="1" eaLnBrk="1" hangingPunct="1">
              <a:spcBef>
                <a:spcPts val="350"/>
              </a:spcBef>
              <a:buClr>
                <a:srgbClr val="60B5CC"/>
              </a:buClr>
              <a:buSzPct val="90000"/>
              <a:buFont typeface="Arial" panose="020B0604020202020204" pitchFamily="34" charset="0"/>
              <a:buChar char="•"/>
            </a:pPr>
            <a:endParaRPr lang="pt-BR" sz="2000">
              <a:solidFill>
                <a:srgbClr val="000000"/>
              </a:solidFill>
            </a:endParaRPr>
          </a:p>
          <a:p>
            <a:pPr lvl="1" eaLnBrk="1" hangingPunct="1">
              <a:spcBef>
                <a:spcPts val="350"/>
              </a:spcBef>
              <a:buClr>
                <a:srgbClr val="60B5CC"/>
              </a:buClr>
              <a:buSzPct val="90000"/>
              <a:buFont typeface="Arial" panose="020B0604020202020204" pitchFamily="34" charset="0"/>
              <a:buChar char="•"/>
            </a:pPr>
            <a:r>
              <a:rPr lang="pt-BR" sz="2000">
                <a:solidFill>
                  <a:srgbClr val="000000"/>
                </a:solidFill>
              </a:rPr>
              <a:t>Usado em sensores de movimento, detectores de controle remoto, etc.</a:t>
            </a:r>
          </a:p>
        </p:txBody>
      </p:sp>
      <p:pic>
        <p:nvPicPr>
          <p:cNvPr id="4" name="Picture 5" descr="http://www.photonics.umd.edu/research/nanophotonics/spa-tp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r="47894" b="20555"/>
          <a:stretch>
            <a:fillRect/>
          </a:stretch>
        </p:blipFill>
        <p:spPr bwMode="auto">
          <a:xfrm>
            <a:off x="5076825" y="3352800"/>
            <a:ext cx="2738438" cy="2590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"/>
          <p:cNvSpPr/>
          <p:nvPr/>
        </p:nvSpPr>
        <p:spPr>
          <a:xfrm>
            <a:off x="1619250" y="1408113"/>
            <a:ext cx="6175375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Clr>
                <a:srgbClr val="F0AD00"/>
              </a:buClr>
              <a:buSzPct val="80000"/>
              <a:buFont typeface="Wingdings 2" charset="0"/>
              <a:buNone/>
              <a:defRPr/>
            </a:pPr>
            <a:endParaRPr lang="pt-BR" sz="2800">
              <a:solidFill>
                <a:schemeClr val="tx1"/>
              </a:solidFill>
              <a:latin typeface="Arial" charset="0"/>
              <a:ea typeface="ＭＳ Ｐゴシック" charset="0"/>
            </a:endParaRPr>
          </a:p>
          <a:p>
            <a:pPr marL="117475">
              <a:buClr>
                <a:srgbClr val="F0AD00"/>
              </a:buClr>
              <a:buSzPct val="80000"/>
              <a:buFont typeface="Times New Roman" charset="0"/>
              <a:buNone/>
              <a:defRPr/>
            </a:pPr>
            <a:r>
              <a:rPr lang="pt-BR" sz="2800">
                <a:solidFill>
                  <a:schemeClr val="tx1"/>
                </a:solidFill>
                <a:latin typeface="Arial" charset="0"/>
                <a:ea typeface="ＭＳ Ｐゴシック" charset="0"/>
              </a:rPr>
              <a:t>Fotodiodo: processo inverso do LED</a:t>
            </a:r>
          </a:p>
        </p:txBody>
      </p:sp>
    </p:spTree>
    <p:extLst>
      <p:ext uri="{BB962C8B-B14F-4D97-AF65-F5344CB8AC3E}">
        <p14:creationId xmlns:p14="http://schemas.microsoft.com/office/powerpoint/2010/main" val="326060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LASER </a:t>
            </a:r>
            <a:r>
              <a:rPr lang="en-US" dirty="0" err="1" smtClean="0"/>
              <a:t>Semicondutor</a:t>
            </a:r>
            <a:endParaRPr lang="en-US" dirty="0"/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5326063" y="1665399"/>
            <a:ext cx="3360737" cy="2874962"/>
            <a:chOff x="1296" y="1344"/>
            <a:chExt cx="2210" cy="2016"/>
          </a:xfrm>
        </p:grpSpPr>
        <p:pic>
          <p:nvPicPr>
            <p:cNvPr id="4" name="Picture 4" descr="http://micro.magnet.fsu.edu/primer/java/lasers/diodelasers/diodelasersfigure4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6" y="1344"/>
              <a:ext cx="2210" cy="2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3024" y="3216"/>
              <a:ext cx="432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66" y="2743200"/>
            <a:ext cx="4648200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http://upload.wikimedia.org/wikipedia/en/thumb/6/6b/Laser_sizes.jpg/466px-Laser_sizes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111"/>
          <a:stretch>
            <a:fillRect/>
          </a:stretch>
        </p:blipFill>
        <p:spPr bwMode="auto">
          <a:xfrm>
            <a:off x="5326063" y="4522571"/>
            <a:ext cx="3673475" cy="2313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187450" y="1681163"/>
            <a:ext cx="30876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000000"/>
                </a:solidFill>
              </a:rPr>
              <a:t>LED + espelhos !</a:t>
            </a:r>
          </a:p>
        </p:txBody>
      </p:sp>
    </p:spTree>
    <p:extLst>
      <p:ext uri="{BB962C8B-B14F-4D97-AF65-F5344CB8AC3E}">
        <p14:creationId xmlns:p14="http://schemas.microsoft.com/office/powerpoint/2010/main" val="212347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7069"/>
          <a:stretch>
            <a:fillRect/>
          </a:stretch>
        </p:blipFill>
        <p:spPr bwMode="auto">
          <a:xfrm>
            <a:off x="5407025" y="4800600"/>
            <a:ext cx="2809875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 transistor</a:t>
            </a:r>
            <a:endParaRPr lang="en-US" dirty="0"/>
          </a:p>
        </p:txBody>
      </p:sp>
      <p:pic>
        <p:nvPicPr>
          <p:cNvPr id="3" name="Picture 5" descr="http://www.mtmi.vu.lt/pfk/funkc_dariniai/images/transisto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62" y="1604962"/>
            <a:ext cx="2532063" cy="253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 descr="http://sti.br.inter.net/jferro/imagens/prec001f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325" y="1546225"/>
            <a:ext cx="3548062" cy="276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4624387" y="4281487"/>
            <a:ext cx="416877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Font typeface="Times New Roman" charset="0"/>
              <a:buNone/>
              <a:defRPr/>
            </a:pPr>
            <a:r>
              <a:rPr lang="pt-BR">
                <a:solidFill>
                  <a:srgbClr val="000000"/>
                </a:solidFill>
                <a:latin typeface="Arial" charset="0"/>
                <a:ea typeface="ＭＳ Ｐゴシック" charset="0"/>
              </a:rPr>
              <a:t>John Bardeen, William Shockle</a:t>
            </a:r>
            <a:r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</a:rPr>
              <a:t>y</a:t>
            </a:r>
            <a:r>
              <a:rPr lang="pt-BR">
                <a:solidFill>
                  <a:srgbClr val="000000"/>
                </a:solidFill>
                <a:latin typeface="Arial" charset="0"/>
                <a:ea typeface="ＭＳ Ｐゴシック" charset="0"/>
              </a:rPr>
              <a:t> e Walter Br</a:t>
            </a:r>
            <a:r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</a:rPr>
              <a:t>a</a:t>
            </a:r>
            <a:r>
              <a:rPr lang="pt-BR">
                <a:solidFill>
                  <a:srgbClr val="000000"/>
                </a:solidFill>
                <a:latin typeface="Arial" charset="0"/>
                <a:ea typeface="ＭＳ Ｐゴシック" charset="0"/>
              </a:rPr>
              <a:t>ttain (Nobel 1956)</a:t>
            </a: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933450" y="4125912"/>
            <a:ext cx="3867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</a:t>
            </a:r>
            <a:r>
              <a:rPr lang="en-US" baseline="30000" dirty="0">
                <a:solidFill>
                  <a:srgbClr val="000000"/>
                </a:solidFill>
              </a:rPr>
              <a:t>o</a:t>
            </a:r>
            <a:r>
              <a:rPr lang="en-US" dirty="0">
                <a:solidFill>
                  <a:srgbClr val="000000"/>
                </a:solidFill>
              </a:rPr>
              <a:t> transistor (Bell Labs, EUA, 1947)</a:t>
            </a:r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7" t="11838" r="7277" b="27315"/>
          <a:stretch>
            <a:fillRect/>
          </a:stretch>
        </p:blipFill>
        <p:spPr bwMode="auto">
          <a:xfrm>
            <a:off x="763587" y="4648200"/>
            <a:ext cx="35528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858837" y="6448425"/>
            <a:ext cx="37131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nanotransistor</a:t>
            </a:r>
            <a:r>
              <a:rPr lang="en-US" dirty="0">
                <a:solidFill>
                  <a:srgbClr val="000000"/>
                </a:solidFill>
              </a:rPr>
              <a:t> da Intel </a:t>
            </a:r>
            <a:r>
              <a:rPr lang="en-US" dirty="0" err="1">
                <a:solidFill>
                  <a:srgbClr val="000000"/>
                </a:solidFill>
              </a:rPr>
              <a:t>em</a:t>
            </a:r>
            <a:r>
              <a:rPr lang="en-US" dirty="0">
                <a:solidFill>
                  <a:srgbClr val="000000"/>
                </a:solidFill>
              </a:rPr>
              <a:t> 2003 (!)</a:t>
            </a:r>
          </a:p>
        </p:txBody>
      </p:sp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5624512" y="6400800"/>
            <a:ext cx="2544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transistores comerciais</a:t>
            </a:r>
          </a:p>
        </p:txBody>
      </p:sp>
    </p:spTree>
    <p:extLst>
      <p:ext uri="{BB962C8B-B14F-4D97-AF65-F5344CB8AC3E}">
        <p14:creationId xmlns:p14="http://schemas.microsoft.com/office/powerpoint/2010/main" val="260651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 transistor</a:t>
            </a:r>
            <a:endParaRPr lang="en-US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4937125" y="3976688"/>
            <a:ext cx="4098925" cy="1477962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Voltagem grande (em um sentido) no eletrodo de controle (porta) equivale a tampão fora, corrente ligada. </a:t>
            </a:r>
          </a:p>
          <a:p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</a:rPr>
              <a:t>Transistor tem BAIXA resistência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168400" y="2887663"/>
            <a:ext cx="6818313" cy="47466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7953375" y="2647950"/>
            <a:ext cx="839788" cy="939800"/>
          </a:xfrm>
          <a:custGeom>
            <a:avLst/>
            <a:gdLst>
              <a:gd name="T0" fmla="*/ 2147483647 w 529"/>
              <a:gd name="T1" fmla="*/ 2147483647 h 592"/>
              <a:gd name="T2" fmla="*/ 2147483647 w 529"/>
              <a:gd name="T3" fmla="*/ 2147483647 h 592"/>
              <a:gd name="T4" fmla="*/ 2147483647 w 529"/>
              <a:gd name="T5" fmla="*/ 2147483647 h 592"/>
              <a:gd name="T6" fmla="*/ 2147483647 w 529"/>
              <a:gd name="T7" fmla="*/ 2147483647 h 592"/>
              <a:gd name="T8" fmla="*/ 2147483647 w 529"/>
              <a:gd name="T9" fmla="*/ 2147483647 h 592"/>
              <a:gd name="T10" fmla="*/ 2147483647 w 529"/>
              <a:gd name="T11" fmla="*/ 2147483647 h 592"/>
              <a:gd name="T12" fmla="*/ 2147483647 w 529"/>
              <a:gd name="T13" fmla="*/ 2147483647 h 592"/>
              <a:gd name="T14" fmla="*/ 2147483647 w 529"/>
              <a:gd name="T15" fmla="*/ 2147483647 h 592"/>
              <a:gd name="T16" fmla="*/ 2147483647 w 529"/>
              <a:gd name="T17" fmla="*/ 2147483647 h 592"/>
              <a:gd name="T18" fmla="*/ 2147483647 w 529"/>
              <a:gd name="T19" fmla="*/ 2147483647 h 592"/>
              <a:gd name="T20" fmla="*/ 2147483647 w 529"/>
              <a:gd name="T21" fmla="*/ 2147483647 h 592"/>
              <a:gd name="T22" fmla="*/ 2147483647 w 529"/>
              <a:gd name="T23" fmla="*/ 2147483647 h 592"/>
              <a:gd name="T24" fmla="*/ 2147483647 w 529"/>
              <a:gd name="T25" fmla="*/ 2147483647 h 592"/>
              <a:gd name="T26" fmla="*/ 2147483647 w 529"/>
              <a:gd name="T27" fmla="*/ 2147483647 h 592"/>
              <a:gd name="T28" fmla="*/ 2147483647 w 529"/>
              <a:gd name="T29" fmla="*/ 2147483647 h 592"/>
              <a:gd name="T30" fmla="*/ 2147483647 w 529"/>
              <a:gd name="T31" fmla="*/ 2147483647 h 592"/>
              <a:gd name="T32" fmla="*/ 2147483647 w 529"/>
              <a:gd name="T33" fmla="*/ 2147483647 h 592"/>
              <a:gd name="T34" fmla="*/ 2147483647 w 529"/>
              <a:gd name="T35" fmla="*/ 2147483647 h 592"/>
              <a:gd name="T36" fmla="*/ 2147483647 w 529"/>
              <a:gd name="T37" fmla="*/ 2147483647 h 592"/>
              <a:gd name="T38" fmla="*/ 2147483647 w 529"/>
              <a:gd name="T39" fmla="*/ 2147483647 h 592"/>
              <a:gd name="T40" fmla="*/ 2147483647 w 529"/>
              <a:gd name="T41" fmla="*/ 2147483647 h 592"/>
              <a:gd name="T42" fmla="*/ 2147483647 w 529"/>
              <a:gd name="T43" fmla="*/ 2147483647 h 592"/>
              <a:gd name="T44" fmla="*/ 2147483647 w 529"/>
              <a:gd name="T45" fmla="*/ 2147483647 h 592"/>
              <a:gd name="T46" fmla="*/ 2147483647 w 529"/>
              <a:gd name="T47" fmla="*/ 2147483647 h 592"/>
              <a:gd name="T48" fmla="*/ 2147483647 w 529"/>
              <a:gd name="T49" fmla="*/ 2147483647 h 592"/>
              <a:gd name="T50" fmla="*/ 2147483647 w 529"/>
              <a:gd name="T51" fmla="*/ 2147483647 h 592"/>
              <a:gd name="T52" fmla="*/ 2147483647 w 529"/>
              <a:gd name="T53" fmla="*/ 2147483647 h 592"/>
              <a:gd name="T54" fmla="*/ 2147483647 w 529"/>
              <a:gd name="T55" fmla="*/ 2147483647 h 592"/>
              <a:gd name="T56" fmla="*/ 2147483647 w 529"/>
              <a:gd name="T57" fmla="*/ 2147483647 h 592"/>
              <a:gd name="T58" fmla="*/ 2147483647 w 529"/>
              <a:gd name="T59" fmla="*/ 2147483647 h 592"/>
              <a:gd name="T60" fmla="*/ 2147483647 w 529"/>
              <a:gd name="T61" fmla="*/ 2147483647 h 592"/>
              <a:gd name="T62" fmla="*/ 2147483647 w 529"/>
              <a:gd name="T63" fmla="*/ 2147483647 h 592"/>
              <a:gd name="T64" fmla="*/ 2147483647 w 529"/>
              <a:gd name="T65" fmla="*/ 2147483647 h 592"/>
              <a:gd name="T66" fmla="*/ 2147483647 w 529"/>
              <a:gd name="T67" fmla="*/ 2147483647 h 592"/>
              <a:gd name="T68" fmla="*/ 2147483647 w 529"/>
              <a:gd name="T69" fmla="*/ 2147483647 h 592"/>
              <a:gd name="T70" fmla="*/ 2147483647 w 529"/>
              <a:gd name="T71" fmla="*/ 2147483647 h 592"/>
              <a:gd name="T72" fmla="*/ 2147483647 w 529"/>
              <a:gd name="T73" fmla="*/ 2147483647 h 592"/>
              <a:gd name="T74" fmla="*/ 2147483647 w 529"/>
              <a:gd name="T75" fmla="*/ 2147483647 h 59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529"/>
              <a:gd name="T115" fmla="*/ 0 h 592"/>
              <a:gd name="T116" fmla="*/ 529 w 529"/>
              <a:gd name="T117" fmla="*/ 592 h 59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529" h="592">
                <a:moveTo>
                  <a:pt x="6" y="158"/>
                </a:moveTo>
                <a:cubicBezTo>
                  <a:pt x="13" y="153"/>
                  <a:pt x="20" y="148"/>
                  <a:pt x="28" y="144"/>
                </a:cubicBezTo>
                <a:cubicBezTo>
                  <a:pt x="35" y="141"/>
                  <a:pt x="43" y="140"/>
                  <a:pt x="50" y="136"/>
                </a:cubicBezTo>
                <a:cubicBezTo>
                  <a:pt x="65" y="127"/>
                  <a:pt x="94" y="107"/>
                  <a:pt x="94" y="107"/>
                </a:cubicBezTo>
                <a:cubicBezTo>
                  <a:pt x="121" y="64"/>
                  <a:pt x="204" y="54"/>
                  <a:pt x="254" y="42"/>
                </a:cubicBezTo>
                <a:cubicBezTo>
                  <a:pt x="276" y="27"/>
                  <a:pt x="295" y="21"/>
                  <a:pt x="320" y="12"/>
                </a:cubicBezTo>
                <a:cubicBezTo>
                  <a:pt x="374" y="19"/>
                  <a:pt x="398" y="0"/>
                  <a:pt x="378" y="42"/>
                </a:cubicBezTo>
                <a:cubicBezTo>
                  <a:pt x="374" y="50"/>
                  <a:pt x="371" y="59"/>
                  <a:pt x="364" y="64"/>
                </a:cubicBezTo>
                <a:cubicBezTo>
                  <a:pt x="345" y="79"/>
                  <a:pt x="307" y="77"/>
                  <a:pt x="283" y="85"/>
                </a:cubicBezTo>
                <a:cubicBezTo>
                  <a:pt x="269" y="90"/>
                  <a:pt x="240" y="100"/>
                  <a:pt x="240" y="100"/>
                </a:cubicBezTo>
                <a:cubicBezTo>
                  <a:pt x="190" y="133"/>
                  <a:pt x="213" y="124"/>
                  <a:pt x="174" y="136"/>
                </a:cubicBezTo>
                <a:cubicBezTo>
                  <a:pt x="159" y="146"/>
                  <a:pt x="113" y="172"/>
                  <a:pt x="130" y="166"/>
                </a:cubicBezTo>
                <a:cubicBezTo>
                  <a:pt x="137" y="163"/>
                  <a:pt x="160" y="158"/>
                  <a:pt x="152" y="158"/>
                </a:cubicBezTo>
                <a:cubicBezTo>
                  <a:pt x="125" y="158"/>
                  <a:pt x="99" y="163"/>
                  <a:pt x="72" y="166"/>
                </a:cubicBezTo>
                <a:cubicBezTo>
                  <a:pt x="143" y="189"/>
                  <a:pt x="195" y="177"/>
                  <a:pt x="276" y="173"/>
                </a:cubicBezTo>
                <a:cubicBezTo>
                  <a:pt x="338" y="166"/>
                  <a:pt x="389" y="172"/>
                  <a:pt x="451" y="187"/>
                </a:cubicBezTo>
                <a:cubicBezTo>
                  <a:pt x="456" y="194"/>
                  <a:pt x="473" y="203"/>
                  <a:pt x="466" y="209"/>
                </a:cubicBezTo>
                <a:cubicBezTo>
                  <a:pt x="450" y="222"/>
                  <a:pt x="407" y="224"/>
                  <a:pt x="407" y="224"/>
                </a:cubicBezTo>
                <a:cubicBezTo>
                  <a:pt x="390" y="222"/>
                  <a:pt x="373" y="217"/>
                  <a:pt x="356" y="217"/>
                </a:cubicBezTo>
                <a:cubicBezTo>
                  <a:pt x="259" y="217"/>
                  <a:pt x="162" y="216"/>
                  <a:pt x="65" y="224"/>
                </a:cubicBezTo>
                <a:cubicBezTo>
                  <a:pt x="56" y="225"/>
                  <a:pt x="78" y="237"/>
                  <a:pt x="87" y="239"/>
                </a:cubicBezTo>
                <a:cubicBezTo>
                  <a:pt x="115" y="247"/>
                  <a:pt x="145" y="247"/>
                  <a:pt x="174" y="253"/>
                </a:cubicBezTo>
                <a:cubicBezTo>
                  <a:pt x="273" y="273"/>
                  <a:pt x="365" y="297"/>
                  <a:pt x="466" y="304"/>
                </a:cubicBezTo>
                <a:cubicBezTo>
                  <a:pt x="529" y="324"/>
                  <a:pt x="484" y="345"/>
                  <a:pt x="451" y="355"/>
                </a:cubicBezTo>
                <a:cubicBezTo>
                  <a:pt x="374" y="408"/>
                  <a:pt x="319" y="374"/>
                  <a:pt x="203" y="370"/>
                </a:cubicBezTo>
                <a:cubicBezTo>
                  <a:pt x="196" y="367"/>
                  <a:pt x="173" y="362"/>
                  <a:pt x="181" y="362"/>
                </a:cubicBezTo>
                <a:cubicBezTo>
                  <a:pt x="249" y="362"/>
                  <a:pt x="294" y="391"/>
                  <a:pt x="356" y="399"/>
                </a:cubicBezTo>
                <a:cubicBezTo>
                  <a:pt x="385" y="403"/>
                  <a:pt x="415" y="404"/>
                  <a:pt x="444" y="406"/>
                </a:cubicBezTo>
                <a:cubicBezTo>
                  <a:pt x="495" y="422"/>
                  <a:pt x="494" y="443"/>
                  <a:pt x="502" y="494"/>
                </a:cubicBezTo>
                <a:cubicBezTo>
                  <a:pt x="478" y="592"/>
                  <a:pt x="406" y="542"/>
                  <a:pt x="298" y="537"/>
                </a:cubicBezTo>
                <a:cubicBezTo>
                  <a:pt x="224" y="490"/>
                  <a:pt x="325" y="551"/>
                  <a:pt x="254" y="516"/>
                </a:cubicBezTo>
                <a:cubicBezTo>
                  <a:pt x="225" y="501"/>
                  <a:pt x="237" y="500"/>
                  <a:pt x="210" y="479"/>
                </a:cubicBezTo>
                <a:cubicBezTo>
                  <a:pt x="196" y="468"/>
                  <a:pt x="181" y="460"/>
                  <a:pt x="167" y="450"/>
                </a:cubicBezTo>
                <a:cubicBezTo>
                  <a:pt x="160" y="445"/>
                  <a:pt x="145" y="435"/>
                  <a:pt x="145" y="435"/>
                </a:cubicBezTo>
                <a:cubicBezTo>
                  <a:pt x="110" y="443"/>
                  <a:pt x="77" y="453"/>
                  <a:pt x="43" y="465"/>
                </a:cubicBezTo>
                <a:cubicBezTo>
                  <a:pt x="9" y="453"/>
                  <a:pt x="18" y="445"/>
                  <a:pt x="6" y="413"/>
                </a:cubicBezTo>
                <a:cubicBezTo>
                  <a:pt x="0" y="318"/>
                  <a:pt x="6" y="239"/>
                  <a:pt x="14" y="144"/>
                </a:cubicBezTo>
                <a:cubicBezTo>
                  <a:pt x="44" y="154"/>
                  <a:pt x="42" y="149"/>
                  <a:pt x="6" y="15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167188" y="3376613"/>
            <a:ext cx="566737" cy="1076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202113" y="3348038"/>
            <a:ext cx="485775" cy="159702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Comic Sans MS" panose="030F0702030302020204" pitchFamily="66" charset="0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4241800" y="4913313"/>
            <a:ext cx="463550" cy="960437"/>
          </a:xfrm>
          <a:prstGeom prst="upDownArrow">
            <a:avLst>
              <a:gd name="adj1" fmla="val 50000"/>
              <a:gd name="adj2" fmla="val 4143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323850" y="4754563"/>
            <a:ext cx="34480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princípio: pequena potência na válvula controla fluxo muito maior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17475" y="1771650"/>
            <a:ext cx="89185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É como válvula num cano: controla a corrente </a:t>
            </a:r>
            <a:r>
              <a:rPr lang="en-US" sz="2400" i="1">
                <a:solidFill>
                  <a:schemeClr val="tx1"/>
                </a:solidFill>
              </a:rPr>
              <a:t>nos dois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i="1">
                <a:solidFill>
                  <a:schemeClr val="tx1"/>
                </a:solidFill>
              </a:rPr>
              <a:t>sentido</a:t>
            </a:r>
            <a:r>
              <a:rPr lang="en-US" sz="2400">
                <a:solidFill>
                  <a:schemeClr val="tx1"/>
                </a:solidFill>
              </a:rPr>
              <a:t>s.</a:t>
            </a:r>
          </a:p>
          <a:p>
            <a:r>
              <a:rPr lang="en-US" sz="2400">
                <a:solidFill>
                  <a:schemeClr val="tx1"/>
                </a:solidFill>
              </a:rPr>
              <a:t>No transistor, voltagem de controle = ajustar posição da válvula.</a:t>
            </a: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4108450" y="4464050"/>
            <a:ext cx="695325" cy="11113"/>
          </a:xfrm>
          <a:custGeom>
            <a:avLst/>
            <a:gdLst>
              <a:gd name="T0" fmla="*/ 0 w 438"/>
              <a:gd name="T1" fmla="*/ 2147483647 h 7"/>
              <a:gd name="T2" fmla="*/ 2147483647 w 438"/>
              <a:gd name="T3" fmla="*/ 0 h 7"/>
              <a:gd name="T4" fmla="*/ 0 60000 65536"/>
              <a:gd name="T5" fmla="*/ 0 60000 65536"/>
              <a:gd name="T6" fmla="*/ 0 w 438"/>
              <a:gd name="T7" fmla="*/ 0 h 7"/>
              <a:gd name="T8" fmla="*/ 438 w 438"/>
              <a:gd name="T9" fmla="*/ 7 h 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38" h="7">
                <a:moveTo>
                  <a:pt x="0" y="7"/>
                </a:moveTo>
                <a:cubicBezTo>
                  <a:pt x="184" y="6"/>
                  <a:pt x="368" y="5"/>
                  <a:pt x="438" y="0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146550" y="4559300"/>
            <a:ext cx="695325" cy="11113"/>
          </a:xfrm>
          <a:custGeom>
            <a:avLst/>
            <a:gdLst>
              <a:gd name="T0" fmla="*/ 0 w 438"/>
              <a:gd name="T1" fmla="*/ 2147483647 h 7"/>
              <a:gd name="T2" fmla="*/ 2147483647 w 438"/>
              <a:gd name="T3" fmla="*/ 0 h 7"/>
              <a:gd name="T4" fmla="*/ 0 60000 65536"/>
              <a:gd name="T5" fmla="*/ 0 60000 65536"/>
              <a:gd name="T6" fmla="*/ 0 w 438"/>
              <a:gd name="T7" fmla="*/ 0 h 7"/>
              <a:gd name="T8" fmla="*/ 438 w 438"/>
              <a:gd name="T9" fmla="*/ 7 h 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38" h="7">
                <a:moveTo>
                  <a:pt x="0" y="7"/>
                </a:moveTo>
                <a:cubicBezTo>
                  <a:pt x="184" y="6"/>
                  <a:pt x="368" y="5"/>
                  <a:pt x="438" y="0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4162425" y="4389438"/>
            <a:ext cx="695325" cy="11112"/>
          </a:xfrm>
          <a:custGeom>
            <a:avLst/>
            <a:gdLst>
              <a:gd name="T0" fmla="*/ 0 w 438"/>
              <a:gd name="T1" fmla="*/ 2147483647 h 7"/>
              <a:gd name="T2" fmla="*/ 2147483647 w 438"/>
              <a:gd name="T3" fmla="*/ 0 h 7"/>
              <a:gd name="T4" fmla="*/ 0 60000 65536"/>
              <a:gd name="T5" fmla="*/ 0 60000 65536"/>
              <a:gd name="T6" fmla="*/ 0 w 438"/>
              <a:gd name="T7" fmla="*/ 0 h 7"/>
              <a:gd name="T8" fmla="*/ 438 w 438"/>
              <a:gd name="T9" fmla="*/ 7 h 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38" h="7">
                <a:moveTo>
                  <a:pt x="0" y="7"/>
                </a:moveTo>
                <a:cubicBezTo>
                  <a:pt x="184" y="6"/>
                  <a:pt x="368" y="5"/>
                  <a:pt x="438" y="0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AutoShape 15"/>
          <p:cNvSpPr>
            <a:spLocks noChangeArrowheads="1"/>
          </p:cNvSpPr>
          <p:nvPr/>
        </p:nvSpPr>
        <p:spPr bwMode="auto">
          <a:xfrm>
            <a:off x="474663" y="2817813"/>
            <a:ext cx="741362" cy="508000"/>
          </a:xfrm>
          <a:prstGeom prst="rightArrow">
            <a:avLst>
              <a:gd name="adj1" fmla="val 50000"/>
              <a:gd name="adj2" fmla="val 36484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498475" y="3441700"/>
            <a:ext cx="157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fluxo de água</a:t>
            </a:r>
          </a:p>
        </p:txBody>
      </p:sp>
    </p:spTree>
    <p:extLst>
      <p:ext uri="{BB962C8B-B14F-4D97-AF65-F5344CB8AC3E}">
        <p14:creationId xmlns:p14="http://schemas.microsoft.com/office/powerpoint/2010/main" val="350667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 transistor</a:t>
            </a:r>
            <a:endParaRPr lang="en-US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200150" y="2868613"/>
            <a:ext cx="6818313" cy="47466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198938" y="3371850"/>
            <a:ext cx="566737" cy="1076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4273550" y="4972050"/>
            <a:ext cx="463550" cy="960438"/>
          </a:xfrm>
          <a:prstGeom prst="upDownArrow">
            <a:avLst>
              <a:gd name="adj1" fmla="val 50000"/>
              <a:gd name="adj2" fmla="val 4143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49225" y="1752600"/>
            <a:ext cx="89185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É como válvula num cano: controla a corrente </a:t>
            </a:r>
            <a:r>
              <a:rPr lang="en-US" sz="2400" i="1">
                <a:solidFill>
                  <a:schemeClr val="tx1"/>
                </a:solidFill>
              </a:rPr>
              <a:t>nos dois sentidos</a:t>
            </a:r>
            <a:r>
              <a:rPr lang="en-US" sz="2400">
                <a:solidFill>
                  <a:schemeClr val="tx1"/>
                </a:solidFill>
              </a:rPr>
              <a:t>.</a:t>
            </a:r>
          </a:p>
          <a:p>
            <a:r>
              <a:rPr lang="en-US" sz="2400">
                <a:solidFill>
                  <a:schemeClr val="tx1"/>
                </a:solidFill>
              </a:rPr>
              <a:t>No transistor, voltagem de controle = ajustar posição da válvula.</a:t>
            </a:r>
          </a:p>
        </p:txBody>
      </p:sp>
      <p:sp>
        <p:nvSpPr>
          <p:cNvPr id="9" name="Freeform 10"/>
          <p:cNvSpPr>
            <a:spLocks/>
          </p:cNvSpPr>
          <p:nvPr/>
        </p:nvSpPr>
        <p:spPr bwMode="auto">
          <a:xfrm>
            <a:off x="4189413" y="4522788"/>
            <a:ext cx="695325" cy="11112"/>
          </a:xfrm>
          <a:custGeom>
            <a:avLst/>
            <a:gdLst>
              <a:gd name="T0" fmla="*/ 0 w 438"/>
              <a:gd name="T1" fmla="*/ 2147483647 h 7"/>
              <a:gd name="T2" fmla="*/ 2147483647 w 438"/>
              <a:gd name="T3" fmla="*/ 0 h 7"/>
              <a:gd name="T4" fmla="*/ 0 60000 65536"/>
              <a:gd name="T5" fmla="*/ 0 60000 65536"/>
              <a:gd name="T6" fmla="*/ 0 w 438"/>
              <a:gd name="T7" fmla="*/ 0 h 7"/>
              <a:gd name="T8" fmla="*/ 438 w 438"/>
              <a:gd name="T9" fmla="*/ 7 h 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38" h="7">
                <a:moveTo>
                  <a:pt x="0" y="7"/>
                </a:moveTo>
                <a:cubicBezTo>
                  <a:pt x="184" y="6"/>
                  <a:pt x="368" y="5"/>
                  <a:pt x="438" y="0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>
            <a:spLocks/>
          </p:cNvSpPr>
          <p:nvPr/>
        </p:nvSpPr>
        <p:spPr bwMode="auto">
          <a:xfrm>
            <a:off x="4191000" y="4618038"/>
            <a:ext cx="695325" cy="11112"/>
          </a:xfrm>
          <a:custGeom>
            <a:avLst/>
            <a:gdLst>
              <a:gd name="T0" fmla="*/ 0 w 438"/>
              <a:gd name="T1" fmla="*/ 2147483647 h 7"/>
              <a:gd name="T2" fmla="*/ 2147483647 w 438"/>
              <a:gd name="T3" fmla="*/ 0 h 7"/>
              <a:gd name="T4" fmla="*/ 0 60000 65536"/>
              <a:gd name="T5" fmla="*/ 0 60000 65536"/>
              <a:gd name="T6" fmla="*/ 0 w 438"/>
              <a:gd name="T7" fmla="*/ 0 h 7"/>
              <a:gd name="T8" fmla="*/ 438 w 438"/>
              <a:gd name="T9" fmla="*/ 7 h 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38" h="7">
                <a:moveTo>
                  <a:pt x="0" y="7"/>
                </a:moveTo>
                <a:cubicBezTo>
                  <a:pt x="184" y="6"/>
                  <a:pt x="368" y="5"/>
                  <a:pt x="438" y="0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>
            <a:off x="4194175" y="4448175"/>
            <a:ext cx="695325" cy="11113"/>
          </a:xfrm>
          <a:custGeom>
            <a:avLst/>
            <a:gdLst>
              <a:gd name="T0" fmla="*/ 0 w 438"/>
              <a:gd name="T1" fmla="*/ 2147483647 h 7"/>
              <a:gd name="T2" fmla="*/ 2147483647 w 438"/>
              <a:gd name="T3" fmla="*/ 0 h 7"/>
              <a:gd name="T4" fmla="*/ 0 60000 65536"/>
              <a:gd name="T5" fmla="*/ 0 60000 65536"/>
              <a:gd name="T6" fmla="*/ 0 w 438"/>
              <a:gd name="T7" fmla="*/ 0 h 7"/>
              <a:gd name="T8" fmla="*/ 438 w 438"/>
              <a:gd name="T9" fmla="*/ 7 h 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38" h="7">
                <a:moveTo>
                  <a:pt x="0" y="7"/>
                </a:moveTo>
                <a:cubicBezTo>
                  <a:pt x="184" y="6"/>
                  <a:pt x="368" y="5"/>
                  <a:pt x="438" y="0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AutoShape 15"/>
          <p:cNvSpPr>
            <a:spLocks noChangeArrowheads="1"/>
          </p:cNvSpPr>
          <p:nvPr/>
        </p:nvSpPr>
        <p:spPr bwMode="auto">
          <a:xfrm>
            <a:off x="506413" y="2798763"/>
            <a:ext cx="741362" cy="508000"/>
          </a:xfrm>
          <a:prstGeom prst="rightArrow">
            <a:avLst>
              <a:gd name="adj1" fmla="val 50000"/>
              <a:gd name="adj2" fmla="val 36484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530225" y="3422650"/>
            <a:ext cx="157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fluxo de água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5395913" y="3727450"/>
            <a:ext cx="3013075" cy="189282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Voltagem</a:t>
            </a:r>
            <a:r>
              <a:rPr lang="en-US" dirty="0"/>
              <a:t> </a:t>
            </a:r>
            <a:r>
              <a:rPr lang="en-US" dirty="0" smtClean="0"/>
              <a:t>zero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/>
              <a:t>no </a:t>
            </a:r>
            <a:r>
              <a:rPr lang="en-US" dirty="0" err="1"/>
              <a:t>sentido</a:t>
            </a:r>
            <a:r>
              <a:rPr lang="en-US" dirty="0"/>
              <a:t> </a:t>
            </a:r>
            <a:r>
              <a:rPr lang="en-US" dirty="0" err="1"/>
              <a:t>oposto</a:t>
            </a:r>
            <a:r>
              <a:rPr lang="en-US" dirty="0"/>
              <a:t>, </a:t>
            </a:r>
            <a:r>
              <a:rPr lang="en-US" dirty="0" err="1"/>
              <a:t>equivale</a:t>
            </a:r>
            <a:r>
              <a:rPr lang="en-US" dirty="0"/>
              <a:t> a </a:t>
            </a:r>
            <a:r>
              <a:rPr lang="en-US" dirty="0" err="1"/>
              <a:t>tampão</a:t>
            </a:r>
            <a:r>
              <a:rPr lang="en-US" dirty="0"/>
              <a:t> </a:t>
            </a:r>
            <a:r>
              <a:rPr lang="en-US" dirty="0" err="1"/>
              <a:t>fechado</a:t>
            </a:r>
            <a:r>
              <a:rPr lang="en-US" dirty="0"/>
              <a:t>, </a:t>
            </a:r>
            <a:r>
              <a:rPr lang="en-US" dirty="0" err="1"/>
              <a:t>corrente</a:t>
            </a:r>
            <a:r>
              <a:rPr lang="en-US" dirty="0"/>
              <a:t> </a:t>
            </a:r>
            <a:r>
              <a:rPr lang="en-US" dirty="0" err="1"/>
              <a:t>desligada</a:t>
            </a:r>
            <a:endParaRPr lang="en-US" dirty="0"/>
          </a:p>
          <a:p>
            <a:pPr>
              <a:spcBef>
                <a:spcPct val="50000"/>
              </a:spcBef>
            </a:pPr>
            <a:r>
              <a:rPr lang="en-US" dirty="0"/>
              <a:t>Transistor tem RESISTÊNCIA GRANDE.  (se </a:t>
            </a:r>
            <a:r>
              <a:rPr lang="en-US" dirty="0" err="1"/>
              <a:t>comporta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isolante</a:t>
            </a:r>
            <a:r>
              <a:rPr lang="en-US" dirty="0"/>
              <a:t> agora)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4572001" y="2890838"/>
            <a:ext cx="4216400" cy="4397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355600" y="4735513"/>
            <a:ext cx="34480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princípio: pequena potência na válvula controla fluxo muito maior</a:t>
            </a:r>
          </a:p>
        </p:txBody>
      </p:sp>
      <p:sp>
        <p:nvSpPr>
          <p:cNvPr id="17" name="Freeform 4"/>
          <p:cNvSpPr>
            <a:spLocks/>
          </p:cNvSpPr>
          <p:nvPr/>
        </p:nvSpPr>
        <p:spPr bwMode="auto">
          <a:xfrm>
            <a:off x="7953375" y="2647950"/>
            <a:ext cx="839788" cy="939800"/>
          </a:xfrm>
          <a:custGeom>
            <a:avLst/>
            <a:gdLst>
              <a:gd name="T0" fmla="*/ 2147483647 w 529"/>
              <a:gd name="T1" fmla="*/ 2147483647 h 592"/>
              <a:gd name="T2" fmla="*/ 2147483647 w 529"/>
              <a:gd name="T3" fmla="*/ 2147483647 h 592"/>
              <a:gd name="T4" fmla="*/ 2147483647 w 529"/>
              <a:gd name="T5" fmla="*/ 2147483647 h 592"/>
              <a:gd name="T6" fmla="*/ 2147483647 w 529"/>
              <a:gd name="T7" fmla="*/ 2147483647 h 592"/>
              <a:gd name="T8" fmla="*/ 2147483647 w 529"/>
              <a:gd name="T9" fmla="*/ 2147483647 h 592"/>
              <a:gd name="T10" fmla="*/ 2147483647 w 529"/>
              <a:gd name="T11" fmla="*/ 2147483647 h 592"/>
              <a:gd name="T12" fmla="*/ 2147483647 w 529"/>
              <a:gd name="T13" fmla="*/ 2147483647 h 592"/>
              <a:gd name="T14" fmla="*/ 2147483647 w 529"/>
              <a:gd name="T15" fmla="*/ 2147483647 h 592"/>
              <a:gd name="T16" fmla="*/ 2147483647 w 529"/>
              <a:gd name="T17" fmla="*/ 2147483647 h 592"/>
              <a:gd name="T18" fmla="*/ 2147483647 w 529"/>
              <a:gd name="T19" fmla="*/ 2147483647 h 592"/>
              <a:gd name="T20" fmla="*/ 2147483647 w 529"/>
              <a:gd name="T21" fmla="*/ 2147483647 h 592"/>
              <a:gd name="T22" fmla="*/ 2147483647 w 529"/>
              <a:gd name="T23" fmla="*/ 2147483647 h 592"/>
              <a:gd name="T24" fmla="*/ 2147483647 w 529"/>
              <a:gd name="T25" fmla="*/ 2147483647 h 592"/>
              <a:gd name="T26" fmla="*/ 2147483647 w 529"/>
              <a:gd name="T27" fmla="*/ 2147483647 h 592"/>
              <a:gd name="T28" fmla="*/ 2147483647 w 529"/>
              <a:gd name="T29" fmla="*/ 2147483647 h 592"/>
              <a:gd name="T30" fmla="*/ 2147483647 w 529"/>
              <a:gd name="T31" fmla="*/ 2147483647 h 592"/>
              <a:gd name="T32" fmla="*/ 2147483647 w 529"/>
              <a:gd name="T33" fmla="*/ 2147483647 h 592"/>
              <a:gd name="T34" fmla="*/ 2147483647 w 529"/>
              <a:gd name="T35" fmla="*/ 2147483647 h 592"/>
              <a:gd name="T36" fmla="*/ 2147483647 w 529"/>
              <a:gd name="T37" fmla="*/ 2147483647 h 592"/>
              <a:gd name="T38" fmla="*/ 2147483647 w 529"/>
              <a:gd name="T39" fmla="*/ 2147483647 h 592"/>
              <a:gd name="T40" fmla="*/ 2147483647 w 529"/>
              <a:gd name="T41" fmla="*/ 2147483647 h 592"/>
              <a:gd name="T42" fmla="*/ 2147483647 w 529"/>
              <a:gd name="T43" fmla="*/ 2147483647 h 592"/>
              <a:gd name="T44" fmla="*/ 2147483647 w 529"/>
              <a:gd name="T45" fmla="*/ 2147483647 h 592"/>
              <a:gd name="T46" fmla="*/ 2147483647 w 529"/>
              <a:gd name="T47" fmla="*/ 2147483647 h 592"/>
              <a:gd name="T48" fmla="*/ 2147483647 w 529"/>
              <a:gd name="T49" fmla="*/ 2147483647 h 592"/>
              <a:gd name="T50" fmla="*/ 2147483647 w 529"/>
              <a:gd name="T51" fmla="*/ 2147483647 h 592"/>
              <a:gd name="T52" fmla="*/ 2147483647 w 529"/>
              <a:gd name="T53" fmla="*/ 2147483647 h 592"/>
              <a:gd name="T54" fmla="*/ 2147483647 w 529"/>
              <a:gd name="T55" fmla="*/ 2147483647 h 592"/>
              <a:gd name="T56" fmla="*/ 2147483647 w 529"/>
              <a:gd name="T57" fmla="*/ 2147483647 h 592"/>
              <a:gd name="T58" fmla="*/ 2147483647 w 529"/>
              <a:gd name="T59" fmla="*/ 2147483647 h 592"/>
              <a:gd name="T60" fmla="*/ 2147483647 w 529"/>
              <a:gd name="T61" fmla="*/ 2147483647 h 592"/>
              <a:gd name="T62" fmla="*/ 2147483647 w 529"/>
              <a:gd name="T63" fmla="*/ 2147483647 h 592"/>
              <a:gd name="T64" fmla="*/ 2147483647 w 529"/>
              <a:gd name="T65" fmla="*/ 2147483647 h 592"/>
              <a:gd name="T66" fmla="*/ 2147483647 w 529"/>
              <a:gd name="T67" fmla="*/ 2147483647 h 592"/>
              <a:gd name="T68" fmla="*/ 2147483647 w 529"/>
              <a:gd name="T69" fmla="*/ 2147483647 h 592"/>
              <a:gd name="T70" fmla="*/ 2147483647 w 529"/>
              <a:gd name="T71" fmla="*/ 2147483647 h 592"/>
              <a:gd name="T72" fmla="*/ 2147483647 w 529"/>
              <a:gd name="T73" fmla="*/ 2147483647 h 592"/>
              <a:gd name="T74" fmla="*/ 2147483647 w 529"/>
              <a:gd name="T75" fmla="*/ 2147483647 h 59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529"/>
              <a:gd name="T115" fmla="*/ 0 h 592"/>
              <a:gd name="T116" fmla="*/ 529 w 529"/>
              <a:gd name="T117" fmla="*/ 592 h 59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529" h="592">
                <a:moveTo>
                  <a:pt x="6" y="158"/>
                </a:moveTo>
                <a:cubicBezTo>
                  <a:pt x="13" y="153"/>
                  <a:pt x="20" y="148"/>
                  <a:pt x="28" y="144"/>
                </a:cubicBezTo>
                <a:cubicBezTo>
                  <a:pt x="35" y="141"/>
                  <a:pt x="43" y="140"/>
                  <a:pt x="50" y="136"/>
                </a:cubicBezTo>
                <a:cubicBezTo>
                  <a:pt x="65" y="127"/>
                  <a:pt x="94" y="107"/>
                  <a:pt x="94" y="107"/>
                </a:cubicBezTo>
                <a:cubicBezTo>
                  <a:pt x="121" y="64"/>
                  <a:pt x="204" y="54"/>
                  <a:pt x="254" y="42"/>
                </a:cubicBezTo>
                <a:cubicBezTo>
                  <a:pt x="276" y="27"/>
                  <a:pt x="295" y="21"/>
                  <a:pt x="320" y="12"/>
                </a:cubicBezTo>
                <a:cubicBezTo>
                  <a:pt x="374" y="19"/>
                  <a:pt x="398" y="0"/>
                  <a:pt x="378" y="42"/>
                </a:cubicBezTo>
                <a:cubicBezTo>
                  <a:pt x="374" y="50"/>
                  <a:pt x="371" y="59"/>
                  <a:pt x="364" y="64"/>
                </a:cubicBezTo>
                <a:cubicBezTo>
                  <a:pt x="345" y="79"/>
                  <a:pt x="307" y="77"/>
                  <a:pt x="283" y="85"/>
                </a:cubicBezTo>
                <a:cubicBezTo>
                  <a:pt x="269" y="90"/>
                  <a:pt x="240" y="100"/>
                  <a:pt x="240" y="100"/>
                </a:cubicBezTo>
                <a:cubicBezTo>
                  <a:pt x="190" y="133"/>
                  <a:pt x="213" y="124"/>
                  <a:pt x="174" y="136"/>
                </a:cubicBezTo>
                <a:cubicBezTo>
                  <a:pt x="159" y="146"/>
                  <a:pt x="113" y="172"/>
                  <a:pt x="130" y="166"/>
                </a:cubicBezTo>
                <a:cubicBezTo>
                  <a:pt x="137" y="163"/>
                  <a:pt x="160" y="158"/>
                  <a:pt x="152" y="158"/>
                </a:cubicBezTo>
                <a:cubicBezTo>
                  <a:pt x="125" y="158"/>
                  <a:pt x="99" y="163"/>
                  <a:pt x="72" y="166"/>
                </a:cubicBezTo>
                <a:cubicBezTo>
                  <a:pt x="143" y="189"/>
                  <a:pt x="195" y="177"/>
                  <a:pt x="276" y="173"/>
                </a:cubicBezTo>
                <a:cubicBezTo>
                  <a:pt x="338" y="166"/>
                  <a:pt x="389" y="172"/>
                  <a:pt x="451" y="187"/>
                </a:cubicBezTo>
                <a:cubicBezTo>
                  <a:pt x="456" y="194"/>
                  <a:pt x="473" y="203"/>
                  <a:pt x="466" y="209"/>
                </a:cubicBezTo>
                <a:cubicBezTo>
                  <a:pt x="450" y="222"/>
                  <a:pt x="407" y="224"/>
                  <a:pt x="407" y="224"/>
                </a:cubicBezTo>
                <a:cubicBezTo>
                  <a:pt x="390" y="222"/>
                  <a:pt x="373" y="217"/>
                  <a:pt x="356" y="217"/>
                </a:cubicBezTo>
                <a:cubicBezTo>
                  <a:pt x="259" y="217"/>
                  <a:pt x="162" y="216"/>
                  <a:pt x="65" y="224"/>
                </a:cubicBezTo>
                <a:cubicBezTo>
                  <a:pt x="56" y="225"/>
                  <a:pt x="78" y="237"/>
                  <a:pt x="87" y="239"/>
                </a:cubicBezTo>
                <a:cubicBezTo>
                  <a:pt x="115" y="247"/>
                  <a:pt x="145" y="247"/>
                  <a:pt x="174" y="253"/>
                </a:cubicBezTo>
                <a:cubicBezTo>
                  <a:pt x="273" y="273"/>
                  <a:pt x="365" y="297"/>
                  <a:pt x="466" y="304"/>
                </a:cubicBezTo>
                <a:cubicBezTo>
                  <a:pt x="529" y="324"/>
                  <a:pt x="484" y="345"/>
                  <a:pt x="451" y="355"/>
                </a:cubicBezTo>
                <a:cubicBezTo>
                  <a:pt x="374" y="408"/>
                  <a:pt x="319" y="374"/>
                  <a:pt x="203" y="370"/>
                </a:cubicBezTo>
                <a:cubicBezTo>
                  <a:pt x="196" y="367"/>
                  <a:pt x="173" y="362"/>
                  <a:pt x="181" y="362"/>
                </a:cubicBezTo>
                <a:cubicBezTo>
                  <a:pt x="249" y="362"/>
                  <a:pt x="294" y="391"/>
                  <a:pt x="356" y="399"/>
                </a:cubicBezTo>
                <a:cubicBezTo>
                  <a:pt x="385" y="403"/>
                  <a:pt x="415" y="404"/>
                  <a:pt x="444" y="406"/>
                </a:cubicBezTo>
                <a:cubicBezTo>
                  <a:pt x="495" y="422"/>
                  <a:pt x="494" y="443"/>
                  <a:pt x="502" y="494"/>
                </a:cubicBezTo>
                <a:cubicBezTo>
                  <a:pt x="478" y="592"/>
                  <a:pt x="406" y="542"/>
                  <a:pt x="298" y="537"/>
                </a:cubicBezTo>
                <a:cubicBezTo>
                  <a:pt x="224" y="490"/>
                  <a:pt x="325" y="551"/>
                  <a:pt x="254" y="516"/>
                </a:cubicBezTo>
                <a:cubicBezTo>
                  <a:pt x="225" y="501"/>
                  <a:pt x="237" y="500"/>
                  <a:pt x="210" y="479"/>
                </a:cubicBezTo>
                <a:cubicBezTo>
                  <a:pt x="196" y="468"/>
                  <a:pt x="181" y="460"/>
                  <a:pt x="167" y="450"/>
                </a:cubicBezTo>
                <a:cubicBezTo>
                  <a:pt x="160" y="445"/>
                  <a:pt x="145" y="435"/>
                  <a:pt x="145" y="435"/>
                </a:cubicBezTo>
                <a:cubicBezTo>
                  <a:pt x="110" y="443"/>
                  <a:pt x="77" y="453"/>
                  <a:pt x="43" y="465"/>
                </a:cubicBezTo>
                <a:cubicBezTo>
                  <a:pt x="9" y="453"/>
                  <a:pt x="18" y="445"/>
                  <a:pt x="6" y="413"/>
                </a:cubicBezTo>
                <a:cubicBezTo>
                  <a:pt x="0" y="318"/>
                  <a:pt x="6" y="239"/>
                  <a:pt x="14" y="144"/>
                </a:cubicBezTo>
                <a:cubicBezTo>
                  <a:pt x="44" y="154"/>
                  <a:pt x="42" y="149"/>
                  <a:pt x="6" y="15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233863" y="3355975"/>
            <a:ext cx="485775" cy="159702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65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-0.00191 -0.072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3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Tipos</a:t>
            </a:r>
            <a:r>
              <a:rPr lang="en-US" dirty="0" smtClean="0"/>
              <a:t> de </a:t>
            </a:r>
            <a:r>
              <a:rPr lang="en-US" dirty="0" err="1" smtClean="0"/>
              <a:t>transistores</a:t>
            </a:r>
            <a:endParaRPr lang="en-US" dirty="0"/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25" y="2325687"/>
            <a:ext cx="2809875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41413" y="1533525"/>
            <a:ext cx="8353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buClr>
                <a:srgbClr val="F0AD00"/>
              </a:buClr>
              <a:buSzPct val="80000"/>
            </a:pPr>
            <a:r>
              <a:rPr lang="pt-BR" sz="2000">
                <a:solidFill>
                  <a:srgbClr val="0000FF"/>
                </a:solidFill>
              </a:rPr>
              <a:t>MOSFET: (Metal-Oxide-Semiconductor Field-Effect Transistor)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-76200" y="2379662"/>
            <a:ext cx="26495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4572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 indent="0" eaLnBrk="1" hangingPunct="1">
              <a:spcBef>
                <a:spcPts val="350"/>
              </a:spcBef>
              <a:buClr>
                <a:srgbClr val="60B5CC"/>
              </a:buClr>
              <a:buSzPct val="90000"/>
            </a:pPr>
            <a:r>
              <a:rPr lang="pt-BR" sz="1400" b="1">
                <a:solidFill>
                  <a:srgbClr val="000000"/>
                </a:solidFill>
              </a:rPr>
              <a:t>P</a:t>
            </a:r>
            <a:r>
              <a:rPr lang="pt-BR" sz="1400">
                <a:solidFill>
                  <a:srgbClr val="000000"/>
                </a:solidFill>
              </a:rPr>
              <a:t>orta: controla a corrente entre </a:t>
            </a:r>
            <a:r>
              <a:rPr lang="pt-BR" sz="1400" b="1">
                <a:solidFill>
                  <a:srgbClr val="000000"/>
                </a:solidFill>
              </a:rPr>
              <a:t>F</a:t>
            </a:r>
            <a:r>
              <a:rPr lang="pt-BR" sz="1400">
                <a:solidFill>
                  <a:srgbClr val="000000"/>
                </a:solidFill>
              </a:rPr>
              <a:t>onte e </a:t>
            </a:r>
            <a:r>
              <a:rPr lang="pt-BR" sz="1400" b="1">
                <a:solidFill>
                  <a:srgbClr val="000000"/>
                </a:solidFill>
              </a:rPr>
              <a:t>D</a:t>
            </a:r>
            <a:r>
              <a:rPr lang="pt-BR" sz="1400">
                <a:solidFill>
                  <a:srgbClr val="000000"/>
                </a:solidFill>
              </a:rPr>
              <a:t>reno</a:t>
            </a:r>
          </a:p>
        </p:txBody>
      </p: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5102225" y="2217737"/>
            <a:ext cx="3608388" cy="1979613"/>
            <a:chOff x="5356100" y="1412776"/>
            <a:chExt cx="3608388" cy="1980000"/>
          </a:xfrm>
        </p:grpSpPr>
        <p:pic>
          <p:nvPicPr>
            <p:cNvPr id="7" name="Picture 11" descr="http://library.uru.ac.th/webdb/images/nanotech2_files/2-3.jpe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29"/>
            <a:stretch>
              <a:fillRect/>
            </a:stretch>
          </p:blipFill>
          <p:spPr bwMode="auto">
            <a:xfrm>
              <a:off x="5356100" y="1412776"/>
              <a:ext cx="3608388" cy="19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Straight Connector 4"/>
            <p:cNvCxnSpPr/>
            <p:nvPr/>
          </p:nvCxnSpPr>
          <p:spPr bwMode="auto">
            <a:xfrm>
              <a:off x="6253038" y="2684613"/>
              <a:ext cx="1152525" cy="0"/>
            </a:xfrm>
            <a:prstGeom prst="line">
              <a:avLst/>
            </a:prstGeom>
            <a:solidFill>
              <a:srgbClr val="00B8FF"/>
            </a:solidFill>
            <a:ln w="254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9" name="Straight Arrow Connector 18"/>
            <p:cNvCxnSpPr/>
            <p:nvPr/>
          </p:nvCxnSpPr>
          <p:spPr bwMode="auto">
            <a:xfrm flipH="1" flipV="1">
              <a:off x="6946775" y="2649681"/>
              <a:ext cx="431800" cy="431884"/>
            </a:xfrm>
            <a:prstGeom prst="straightConnector1">
              <a:avLst/>
            </a:prstGeom>
            <a:solidFill>
              <a:srgbClr val="00B8FF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0" name="Group 20"/>
          <p:cNvGrpSpPr>
            <a:grpSpLocks/>
          </p:cNvGrpSpPr>
          <p:nvPr/>
        </p:nvGrpSpPr>
        <p:grpSpPr bwMode="auto">
          <a:xfrm>
            <a:off x="2657475" y="2028825"/>
            <a:ext cx="1939925" cy="1738312"/>
            <a:chOff x="2697280" y="1403350"/>
            <a:chExt cx="1939808" cy="1737618"/>
          </a:xfrm>
        </p:grpSpPr>
        <p:grpSp>
          <p:nvGrpSpPr>
            <p:cNvPr id="11" name="Group 2"/>
            <p:cNvGrpSpPr>
              <a:grpSpLocks/>
            </p:cNvGrpSpPr>
            <p:nvPr/>
          </p:nvGrpSpPr>
          <p:grpSpPr bwMode="auto">
            <a:xfrm>
              <a:off x="2882900" y="1403350"/>
              <a:ext cx="1754188" cy="1593850"/>
              <a:chOff x="2882900" y="1403350"/>
              <a:chExt cx="1754188" cy="1593850"/>
            </a:xfrm>
          </p:grpSpPr>
          <p:sp>
            <p:nvSpPr>
              <p:cNvPr id="15" name="Line 12"/>
              <p:cNvSpPr>
                <a:spLocks noChangeShapeType="1"/>
              </p:cNvSpPr>
              <p:nvPr/>
            </p:nvSpPr>
            <p:spPr bwMode="auto">
              <a:xfrm flipH="1" flipV="1">
                <a:off x="2883007" y="1555689"/>
                <a:ext cx="4762" cy="612530"/>
              </a:xfrm>
              <a:prstGeom prst="line">
                <a:avLst/>
              </a:prstGeom>
              <a:noFill/>
              <a:ln w="6480" cap="rnd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6" name="Line 13"/>
              <p:cNvSpPr>
                <a:spLocks noChangeShapeType="1"/>
              </p:cNvSpPr>
              <p:nvPr/>
            </p:nvSpPr>
            <p:spPr bwMode="auto">
              <a:xfrm flipH="1" flipV="1">
                <a:off x="3864023" y="1403350"/>
                <a:ext cx="4762" cy="384022"/>
              </a:xfrm>
              <a:prstGeom prst="line">
                <a:avLst/>
              </a:prstGeom>
              <a:noFill/>
              <a:ln w="6480" cap="rnd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7" name="Line 14"/>
              <p:cNvSpPr>
                <a:spLocks noChangeShapeType="1"/>
              </p:cNvSpPr>
              <p:nvPr/>
            </p:nvSpPr>
            <p:spPr bwMode="auto">
              <a:xfrm flipH="1" flipV="1">
                <a:off x="3798939" y="1484280"/>
                <a:ext cx="4763" cy="231682"/>
              </a:xfrm>
              <a:prstGeom prst="line">
                <a:avLst/>
              </a:prstGeom>
              <a:noFill/>
              <a:ln w="6480" cap="rnd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8" name="Line 15"/>
              <p:cNvSpPr>
                <a:spLocks noChangeShapeType="1"/>
              </p:cNvSpPr>
              <p:nvPr/>
            </p:nvSpPr>
            <p:spPr bwMode="auto">
              <a:xfrm>
                <a:off x="3876722" y="1557275"/>
                <a:ext cx="533368" cy="1587"/>
              </a:xfrm>
              <a:prstGeom prst="line">
                <a:avLst/>
              </a:prstGeom>
              <a:noFill/>
              <a:ln w="6480" cap="rnd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9" name="Line 16"/>
              <p:cNvSpPr>
                <a:spLocks noChangeShapeType="1"/>
              </p:cNvSpPr>
              <p:nvPr/>
            </p:nvSpPr>
            <p:spPr bwMode="auto">
              <a:xfrm flipH="1">
                <a:off x="4406915" y="1557275"/>
                <a:ext cx="6350" cy="304678"/>
              </a:xfrm>
              <a:prstGeom prst="line">
                <a:avLst/>
              </a:prstGeom>
              <a:noFill/>
              <a:ln w="6480" cap="rnd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20" name="Group 17"/>
              <p:cNvGrpSpPr>
                <a:grpSpLocks/>
              </p:cNvGrpSpPr>
              <p:nvPr/>
            </p:nvGrpSpPr>
            <p:grpSpPr bwMode="auto">
              <a:xfrm>
                <a:off x="4181475" y="1862138"/>
                <a:ext cx="455613" cy="150812"/>
                <a:chOff x="2160" y="2735"/>
                <a:chExt cx="287" cy="95"/>
              </a:xfrm>
            </p:grpSpPr>
            <p:sp>
              <p:nvSpPr>
                <p:cNvPr id="25" name="Line 18"/>
                <p:cNvSpPr>
                  <a:spLocks noChangeShapeType="1"/>
                </p:cNvSpPr>
                <p:nvPr/>
              </p:nvSpPr>
              <p:spPr bwMode="auto">
                <a:xfrm>
                  <a:off x="2160" y="2735"/>
                  <a:ext cx="287" cy="0"/>
                </a:xfrm>
                <a:prstGeom prst="line">
                  <a:avLst/>
                </a:prstGeom>
                <a:noFill/>
                <a:ln w="6480" cap="rnd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buFont typeface="Times New Roman" charset="0"/>
                    <a:buNone/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6" name="Line 19"/>
                <p:cNvSpPr>
                  <a:spLocks noChangeShapeType="1"/>
                </p:cNvSpPr>
                <p:nvPr/>
              </p:nvSpPr>
              <p:spPr bwMode="auto">
                <a:xfrm>
                  <a:off x="2194" y="2783"/>
                  <a:ext cx="229" cy="0"/>
                </a:xfrm>
                <a:prstGeom prst="line">
                  <a:avLst/>
                </a:prstGeom>
                <a:noFill/>
                <a:ln w="6480" cap="rnd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buFont typeface="Times New Roman" charset="0"/>
                    <a:buNone/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7" name="Line 20"/>
                <p:cNvSpPr>
                  <a:spLocks noChangeShapeType="1"/>
                </p:cNvSpPr>
                <p:nvPr/>
              </p:nvSpPr>
              <p:spPr bwMode="auto">
                <a:xfrm>
                  <a:off x="2229" y="2831"/>
                  <a:ext cx="149" cy="0"/>
                </a:xfrm>
                <a:prstGeom prst="line">
                  <a:avLst/>
                </a:prstGeom>
                <a:noFill/>
                <a:ln w="6480" cap="rnd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buFont typeface="Times New Roman" charset="0"/>
                    <a:buNone/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>
                <a:off x="2886182" y="1557275"/>
                <a:ext cx="914345" cy="1587"/>
              </a:xfrm>
              <a:prstGeom prst="line">
                <a:avLst/>
              </a:prstGeom>
              <a:noFill/>
              <a:ln w="6480" cap="rnd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2" name="TextBox 3"/>
              <p:cNvSpPr txBox="1">
                <a:spLocks noChangeArrowheads="1"/>
              </p:cNvSpPr>
              <p:nvPr/>
            </p:nvSpPr>
            <p:spPr bwMode="auto">
              <a:xfrm>
                <a:off x="3617913" y="1712913"/>
                <a:ext cx="534987" cy="277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</a:rPr>
                  <a:t>V</a:t>
                </a:r>
                <a:r>
                  <a:rPr lang="en-US" sz="1200" baseline="-25000">
                    <a:solidFill>
                      <a:srgbClr val="000000"/>
                    </a:solidFill>
                  </a:rPr>
                  <a:t>porta</a:t>
                </a:r>
                <a:endParaRPr lang="en-US" sz="120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23" name="Straight Connector 17"/>
              <p:cNvCxnSpPr>
                <a:endCxn id="19" idx="0"/>
              </p:cNvCxnSpPr>
              <p:nvPr/>
            </p:nvCxnSpPr>
            <p:spPr bwMode="auto">
              <a:xfrm flipV="1">
                <a:off x="3708457" y="1557275"/>
                <a:ext cx="704807" cy="934664"/>
              </a:xfrm>
              <a:prstGeom prst="lin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9"/>
              <p:cNvCxnSpPr/>
              <p:nvPr/>
            </p:nvCxnSpPr>
            <p:spPr bwMode="auto">
              <a:xfrm>
                <a:off x="2916342" y="2707754"/>
                <a:ext cx="0" cy="288810"/>
              </a:xfrm>
              <a:prstGeom prst="lin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12" name="Line 18"/>
            <p:cNvSpPr>
              <a:spLocks noChangeShapeType="1"/>
            </p:cNvSpPr>
            <p:nvPr/>
          </p:nvSpPr>
          <p:spPr bwMode="auto">
            <a:xfrm>
              <a:off x="2697280" y="2988629"/>
              <a:ext cx="455586" cy="0"/>
            </a:xfrm>
            <a:prstGeom prst="line">
              <a:avLst/>
            </a:prstGeom>
            <a:noFill/>
            <a:ln w="6480" cap="rnd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Line 19"/>
            <p:cNvSpPr>
              <a:spLocks noChangeShapeType="1"/>
            </p:cNvSpPr>
            <p:nvPr/>
          </p:nvSpPr>
          <p:spPr bwMode="auto">
            <a:xfrm>
              <a:off x="2751252" y="3064798"/>
              <a:ext cx="363516" cy="0"/>
            </a:xfrm>
            <a:prstGeom prst="line">
              <a:avLst/>
            </a:prstGeom>
            <a:noFill/>
            <a:ln w="6480" cap="rnd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Line 20"/>
            <p:cNvSpPr>
              <a:spLocks noChangeShapeType="1"/>
            </p:cNvSpPr>
            <p:nvPr/>
          </p:nvSpPr>
          <p:spPr bwMode="auto">
            <a:xfrm>
              <a:off x="2806811" y="3140968"/>
              <a:ext cx="236523" cy="0"/>
            </a:xfrm>
            <a:prstGeom prst="line">
              <a:avLst/>
            </a:prstGeom>
            <a:noFill/>
            <a:ln w="6480" cap="rnd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28" name="Picture 1030" descr="http://hyperphysics.phy-astr.gsu.edu/hbase/solids/imgsol/tran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b="60959"/>
          <a:stretch>
            <a:fillRect/>
          </a:stretch>
        </p:blipFill>
        <p:spPr bwMode="auto">
          <a:xfrm>
            <a:off x="1860550" y="5257800"/>
            <a:ext cx="4968875" cy="14287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1212850" y="4672012"/>
            <a:ext cx="37195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Transistor bipolar PNP ou NPN</a:t>
            </a:r>
          </a:p>
        </p:txBody>
      </p:sp>
      <p:cxnSp>
        <p:nvCxnSpPr>
          <p:cNvPr id="30" name="Straight Arrow Connector 22"/>
          <p:cNvCxnSpPr/>
          <p:nvPr/>
        </p:nvCxnSpPr>
        <p:spPr bwMode="auto">
          <a:xfrm flipH="1">
            <a:off x="5334000" y="3981450"/>
            <a:ext cx="415925" cy="135255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3755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Transistor FET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787525" y="2582862"/>
            <a:ext cx="1677988" cy="1128713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768475" y="2700337"/>
            <a:ext cx="17668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 + + + + +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+  +  + + +</a:t>
            </a:r>
          </a:p>
          <a:p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497263" y="2582862"/>
            <a:ext cx="728662" cy="1128713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462338" y="2624137"/>
            <a:ext cx="8413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- - - -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- - - -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276725" y="2582862"/>
            <a:ext cx="1677988" cy="1128713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276725" y="2582862"/>
            <a:ext cx="16732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 + + + + +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+  +  +  +</a:t>
            </a:r>
          </a:p>
          <a:p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573463" y="2351087"/>
            <a:ext cx="690562" cy="192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057650" y="2009775"/>
            <a:ext cx="41370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 eletrodo de controle (porta)</a:t>
            </a: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3881438" y="1887537"/>
            <a:ext cx="1217612" cy="463550"/>
          </a:xfrm>
          <a:custGeom>
            <a:avLst/>
            <a:gdLst>
              <a:gd name="T0" fmla="*/ 0 w 902"/>
              <a:gd name="T1" fmla="*/ 2147483647 h 298"/>
              <a:gd name="T2" fmla="*/ 2147483647 w 902"/>
              <a:gd name="T3" fmla="*/ 2147483647 h 298"/>
              <a:gd name="T4" fmla="*/ 2147483647 w 902"/>
              <a:gd name="T5" fmla="*/ 2147483647 h 298"/>
              <a:gd name="T6" fmla="*/ 2147483647 w 902"/>
              <a:gd name="T7" fmla="*/ 2147483647 h 298"/>
              <a:gd name="T8" fmla="*/ 2147483647 w 902"/>
              <a:gd name="T9" fmla="*/ 2147483647 h 298"/>
              <a:gd name="T10" fmla="*/ 2147483647 w 902"/>
              <a:gd name="T11" fmla="*/ 2147483647 h 298"/>
              <a:gd name="T12" fmla="*/ 2147483647 w 902"/>
              <a:gd name="T13" fmla="*/ 2147483647 h 298"/>
              <a:gd name="T14" fmla="*/ 2147483647 w 902"/>
              <a:gd name="T15" fmla="*/ 2147483647 h 298"/>
              <a:gd name="T16" fmla="*/ 2147483647 w 902"/>
              <a:gd name="T17" fmla="*/ 2147483647 h 2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02"/>
              <a:gd name="T28" fmla="*/ 0 h 298"/>
              <a:gd name="T29" fmla="*/ 902 w 902"/>
              <a:gd name="T30" fmla="*/ 298 h 29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02" h="298">
                <a:moveTo>
                  <a:pt x="0" y="298"/>
                </a:moveTo>
                <a:cubicBezTo>
                  <a:pt x="10" y="271"/>
                  <a:pt x="15" y="246"/>
                  <a:pt x="32" y="223"/>
                </a:cubicBezTo>
                <a:cubicBezTo>
                  <a:pt x="52" y="159"/>
                  <a:pt x="48" y="179"/>
                  <a:pt x="82" y="129"/>
                </a:cubicBezTo>
                <a:cubicBezTo>
                  <a:pt x="113" y="84"/>
                  <a:pt x="94" y="100"/>
                  <a:pt x="125" y="79"/>
                </a:cubicBezTo>
                <a:cubicBezTo>
                  <a:pt x="154" y="0"/>
                  <a:pt x="300" y="19"/>
                  <a:pt x="351" y="16"/>
                </a:cubicBezTo>
                <a:cubicBezTo>
                  <a:pt x="382" y="14"/>
                  <a:pt x="414" y="12"/>
                  <a:pt x="445" y="10"/>
                </a:cubicBezTo>
                <a:cubicBezTo>
                  <a:pt x="563" y="15"/>
                  <a:pt x="665" y="20"/>
                  <a:pt x="777" y="47"/>
                </a:cubicBezTo>
                <a:cubicBezTo>
                  <a:pt x="800" y="45"/>
                  <a:pt x="822" y="44"/>
                  <a:pt x="845" y="41"/>
                </a:cubicBezTo>
                <a:cubicBezTo>
                  <a:pt x="866" y="38"/>
                  <a:pt x="880" y="28"/>
                  <a:pt x="902" y="2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940300" y="1549400"/>
            <a:ext cx="19986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V de controle</a:t>
            </a: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 flipH="1">
            <a:off x="4725988" y="1852612"/>
            <a:ext cx="268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5940425" y="2549525"/>
            <a:ext cx="32623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semicond. dopado P-N-P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3265488" y="2543175"/>
            <a:ext cx="1114425" cy="381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1292225" y="1855787"/>
            <a:ext cx="1246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isolante</a:t>
            </a: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2555875" y="2270125"/>
            <a:ext cx="728663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Text Box 31"/>
          <p:cNvSpPr txBox="1">
            <a:spLocks noChangeArrowheads="1"/>
          </p:cNvSpPr>
          <p:nvPr/>
        </p:nvSpPr>
        <p:spPr bwMode="auto">
          <a:xfrm>
            <a:off x="917575" y="3925887"/>
            <a:ext cx="64627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usam duas junções NP (</a:t>
            </a:r>
            <a:r>
              <a:rPr lang="en-US" altLang="en-US" sz="2400">
                <a:solidFill>
                  <a:schemeClr val="tx1"/>
                </a:solidFill>
              </a:rPr>
              <a:t>“</a:t>
            </a:r>
            <a:r>
              <a:rPr lang="en-US" sz="2400">
                <a:solidFill>
                  <a:schemeClr val="tx1"/>
                </a:solidFill>
              </a:rPr>
              <a:t>Sanduíche</a:t>
            </a:r>
            <a:r>
              <a:rPr lang="en-US" altLang="en-US" sz="2400">
                <a:solidFill>
                  <a:schemeClr val="tx1"/>
                </a:solidFill>
              </a:rPr>
              <a:t>”</a:t>
            </a:r>
            <a:r>
              <a:rPr lang="en-US" sz="2400">
                <a:solidFill>
                  <a:schemeClr val="tx1"/>
                </a:solidFill>
              </a:rPr>
              <a:t>) </a:t>
            </a:r>
          </a:p>
          <a:p>
            <a:r>
              <a:rPr lang="en-US" sz="2400">
                <a:solidFill>
                  <a:schemeClr val="tx1"/>
                </a:solidFill>
              </a:rPr>
              <a:t>mais um eletrodo </a:t>
            </a:r>
            <a:r>
              <a:rPr lang="ja-JP" altLang="en-US" sz="2400">
                <a:solidFill>
                  <a:schemeClr val="tx1"/>
                </a:solidFill>
              </a:rPr>
              <a:t>“</a:t>
            </a:r>
            <a:r>
              <a:rPr lang="en-US" altLang="ja-JP" sz="2400">
                <a:solidFill>
                  <a:schemeClr val="tx1"/>
                </a:solidFill>
              </a:rPr>
              <a:t>porta</a:t>
            </a:r>
            <a:r>
              <a:rPr lang="ja-JP" altLang="en-US" sz="2400">
                <a:solidFill>
                  <a:schemeClr val="tx1"/>
                </a:solidFill>
              </a:rPr>
              <a:t>”</a:t>
            </a:r>
            <a:r>
              <a:rPr lang="en-US" altLang="ja-JP" sz="2400">
                <a:solidFill>
                  <a:schemeClr val="tx1"/>
                </a:solidFill>
              </a:rPr>
              <a:t> para controlar a ZD. 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9" name="Text Box 32"/>
          <p:cNvSpPr txBox="1">
            <a:spLocks noChangeArrowheads="1"/>
          </p:cNvSpPr>
          <p:nvPr/>
        </p:nvSpPr>
        <p:spPr bwMode="auto">
          <a:xfrm>
            <a:off x="827088" y="5486400"/>
            <a:ext cx="72009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 b="1" dirty="0" err="1">
                <a:solidFill>
                  <a:schemeClr val="tx1"/>
                </a:solidFill>
              </a:rPr>
              <a:t>Ideia</a:t>
            </a:r>
            <a:r>
              <a:rPr lang="en-US" sz="2400" b="1" dirty="0">
                <a:solidFill>
                  <a:schemeClr val="tx1"/>
                </a:solidFill>
              </a:rPr>
              <a:t>: </a:t>
            </a:r>
            <a:r>
              <a:rPr lang="en-US" sz="2400" b="1" dirty="0" err="1">
                <a:solidFill>
                  <a:schemeClr val="tx1"/>
                </a:solidFill>
              </a:rPr>
              <a:t>usar</a:t>
            </a:r>
            <a:r>
              <a:rPr lang="en-US" sz="2400" b="1" dirty="0">
                <a:solidFill>
                  <a:schemeClr val="tx1"/>
                </a:solidFill>
              </a:rPr>
              <a:t> a </a:t>
            </a:r>
            <a:r>
              <a:rPr lang="en-US" sz="2400" b="1" dirty="0" err="1">
                <a:solidFill>
                  <a:schemeClr val="tx1"/>
                </a:solidFill>
              </a:rPr>
              <a:t>voltagem</a:t>
            </a:r>
            <a:r>
              <a:rPr lang="en-US" sz="2400" b="1" dirty="0">
                <a:solidFill>
                  <a:schemeClr val="tx1"/>
                </a:solidFill>
              </a:rPr>
              <a:t> de </a:t>
            </a:r>
            <a:r>
              <a:rPr lang="en-US" sz="2400" b="1" dirty="0" err="1">
                <a:solidFill>
                  <a:schemeClr val="tx1"/>
                </a:solidFill>
              </a:rPr>
              <a:t>controle</a:t>
            </a:r>
            <a:r>
              <a:rPr lang="en-US" sz="2400" b="1" dirty="0">
                <a:solidFill>
                  <a:schemeClr val="tx1"/>
                </a:solidFill>
              </a:rPr>
              <a:t> para </a:t>
            </a:r>
            <a:r>
              <a:rPr lang="en-US" sz="2400" b="1" dirty="0" err="1">
                <a:solidFill>
                  <a:schemeClr val="tx1"/>
                </a:solidFill>
              </a:rPr>
              <a:t>atrair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ou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repelir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elétrons</a:t>
            </a:r>
            <a:r>
              <a:rPr lang="en-US" sz="2400" b="1" dirty="0">
                <a:solidFill>
                  <a:schemeClr val="tx1"/>
                </a:solidFill>
              </a:rPr>
              <a:t> de/para </a:t>
            </a:r>
            <a:r>
              <a:rPr lang="en-US" sz="2400" b="1" dirty="0" err="1">
                <a:solidFill>
                  <a:schemeClr val="tx1"/>
                </a:solidFill>
              </a:rPr>
              <a:t>Zona</a:t>
            </a:r>
            <a:r>
              <a:rPr lang="en-US" sz="2400" b="1" dirty="0">
                <a:solidFill>
                  <a:schemeClr val="tx1"/>
                </a:solidFill>
              </a:rPr>
              <a:t> de </a:t>
            </a:r>
            <a:r>
              <a:rPr lang="en-US" sz="2400" b="1" dirty="0" err="1">
                <a:solidFill>
                  <a:schemeClr val="tx1"/>
                </a:solidFill>
              </a:rPr>
              <a:t>Depleção</a:t>
            </a:r>
            <a:r>
              <a:rPr lang="en-US" sz="2400" b="1" dirty="0">
                <a:solidFill>
                  <a:schemeClr val="tx1"/>
                </a:solidFill>
              </a:rPr>
              <a:t>, e </a:t>
            </a:r>
            <a:r>
              <a:rPr lang="en-US" sz="2400" b="1" dirty="0" err="1">
                <a:solidFill>
                  <a:schemeClr val="tx1"/>
                </a:solidFill>
              </a:rPr>
              <a:t>assim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controlar</a:t>
            </a:r>
            <a:r>
              <a:rPr lang="en-US" sz="2400" b="1" dirty="0">
                <a:solidFill>
                  <a:schemeClr val="tx1"/>
                </a:solidFill>
              </a:rPr>
              <a:t> o </a:t>
            </a:r>
            <a:r>
              <a:rPr lang="en-US" sz="2400" b="1" dirty="0" err="1">
                <a:solidFill>
                  <a:schemeClr val="tx1"/>
                </a:solidFill>
              </a:rPr>
              <a:t>fluxo</a:t>
            </a:r>
            <a:r>
              <a:rPr lang="en-US" sz="2400" b="1" dirty="0">
                <a:solidFill>
                  <a:schemeClr val="tx1"/>
                </a:solidFill>
              </a:rPr>
              <a:t> de </a:t>
            </a:r>
            <a:r>
              <a:rPr lang="en-US" sz="2400" b="1" dirty="0" err="1">
                <a:solidFill>
                  <a:schemeClr val="tx1"/>
                </a:solidFill>
              </a:rPr>
              <a:t>corrente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0" name="Rectangle 24" descr="Large checker board"/>
          <p:cNvSpPr>
            <a:spLocks noChangeArrowheads="1"/>
          </p:cNvSpPr>
          <p:nvPr/>
        </p:nvSpPr>
        <p:spPr bwMode="auto">
          <a:xfrm>
            <a:off x="3203575" y="2582862"/>
            <a:ext cx="1228725" cy="1152525"/>
          </a:xfrm>
          <a:prstGeom prst="rect">
            <a:avLst/>
          </a:prstGeom>
          <a:pattFill prst="lgCheck">
            <a:fgClr>
              <a:srgbClr val="FF7C80"/>
            </a:fgClr>
            <a:bgClr>
              <a:srgbClr val="00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TextBox 2"/>
          <p:cNvSpPr txBox="1">
            <a:spLocks noChangeArrowheads="1"/>
          </p:cNvSpPr>
          <p:nvPr/>
        </p:nvSpPr>
        <p:spPr bwMode="auto">
          <a:xfrm>
            <a:off x="900113" y="4876800"/>
            <a:ext cx="60531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</a:rPr>
              <a:t>Devido</a:t>
            </a:r>
            <a:r>
              <a:rPr lang="en-US" sz="2400" dirty="0">
                <a:solidFill>
                  <a:srgbClr val="FF0000"/>
                </a:solidFill>
              </a:rPr>
              <a:t> à </a:t>
            </a:r>
            <a:r>
              <a:rPr lang="en-US" sz="2400" dirty="0" err="1">
                <a:solidFill>
                  <a:srgbClr val="FF0000"/>
                </a:solidFill>
              </a:rPr>
              <a:t>dupla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junção</a:t>
            </a:r>
            <a:r>
              <a:rPr lang="en-US" sz="2400" dirty="0">
                <a:solidFill>
                  <a:srgbClr val="FF0000"/>
                </a:solidFill>
              </a:rPr>
              <a:t>, a ZD é </a:t>
            </a:r>
            <a:r>
              <a:rPr lang="en-US" sz="2400" dirty="0" err="1">
                <a:solidFill>
                  <a:srgbClr val="FF0000"/>
                </a:solidFill>
              </a:rPr>
              <a:t>bem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grande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18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Transistor FET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197100" y="2557463"/>
            <a:ext cx="1677988" cy="1128712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178050" y="2674938"/>
            <a:ext cx="17668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 + + + + +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+  +  + + +</a:t>
            </a:r>
          </a:p>
          <a:p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906838" y="2557463"/>
            <a:ext cx="728662" cy="1128712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871913" y="2598738"/>
            <a:ext cx="8413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- - - -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- - - -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686300" y="2557463"/>
            <a:ext cx="1677988" cy="1128712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686300" y="2557463"/>
            <a:ext cx="16732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 + + + + +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+  +  +  +</a:t>
            </a:r>
          </a:p>
          <a:p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983038" y="2325688"/>
            <a:ext cx="690562" cy="192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4291013" y="1862138"/>
            <a:ext cx="1217612" cy="463550"/>
          </a:xfrm>
          <a:custGeom>
            <a:avLst/>
            <a:gdLst>
              <a:gd name="T0" fmla="*/ 0 w 902"/>
              <a:gd name="T1" fmla="*/ 2147483647 h 298"/>
              <a:gd name="T2" fmla="*/ 2147483647 w 902"/>
              <a:gd name="T3" fmla="*/ 2147483647 h 298"/>
              <a:gd name="T4" fmla="*/ 2147483647 w 902"/>
              <a:gd name="T5" fmla="*/ 2147483647 h 298"/>
              <a:gd name="T6" fmla="*/ 2147483647 w 902"/>
              <a:gd name="T7" fmla="*/ 2147483647 h 298"/>
              <a:gd name="T8" fmla="*/ 2147483647 w 902"/>
              <a:gd name="T9" fmla="*/ 2147483647 h 298"/>
              <a:gd name="T10" fmla="*/ 2147483647 w 902"/>
              <a:gd name="T11" fmla="*/ 2147483647 h 298"/>
              <a:gd name="T12" fmla="*/ 2147483647 w 902"/>
              <a:gd name="T13" fmla="*/ 2147483647 h 298"/>
              <a:gd name="T14" fmla="*/ 2147483647 w 902"/>
              <a:gd name="T15" fmla="*/ 2147483647 h 298"/>
              <a:gd name="T16" fmla="*/ 2147483647 w 902"/>
              <a:gd name="T17" fmla="*/ 2147483647 h 2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02"/>
              <a:gd name="T28" fmla="*/ 0 h 298"/>
              <a:gd name="T29" fmla="*/ 902 w 902"/>
              <a:gd name="T30" fmla="*/ 298 h 29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02" h="298">
                <a:moveTo>
                  <a:pt x="0" y="298"/>
                </a:moveTo>
                <a:cubicBezTo>
                  <a:pt x="10" y="271"/>
                  <a:pt x="15" y="246"/>
                  <a:pt x="32" y="223"/>
                </a:cubicBezTo>
                <a:cubicBezTo>
                  <a:pt x="52" y="159"/>
                  <a:pt x="48" y="179"/>
                  <a:pt x="82" y="129"/>
                </a:cubicBezTo>
                <a:cubicBezTo>
                  <a:pt x="113" y="84"/>
                  <a:pt x="94" y="100"/>
                  <a:pt x="125" y="79"/>
                </a:cubicBezTo>
                <a:cubicBezTo>
                  <a:pt x="154" y="0"/>
                  <a:pt x="300" y="19"/>
                  <a:pt x="351" y="16"/>
                </a:cubicBezTo>
                <a:cubicBezTo>
                  <a:pt x="382" y="14"/>
                  <a:pt x="414" y="12"/>
                  <a:pt x="445" y="10"/>
                </a:cubicBezTo>
                <a:cubicBezTo>
                  <a:pt x="563" y="15"/>
                  <a:pt x="665" y="20"/>
                  <a:pt x="777" y="47"/>
                </a:cubicBezTo>
                <a:cubicBezTo>
                  <a:pt x="800" y="45"/>
                  <a:pt x="822" y="44"/>
                  <a:pt x="845" y="41"/>
                </a:cubicBezTo>
                <a:cubicBezTo>
                  <a:pt x="866" y="38"/>
                  <a:pt x="880" y="28"/>
                  <a:pt x="902" y="2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435600" y="1524000"/>
            <a:ext cx="1027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V</a:t>
            </a:r>
            <a:r>
              <a:rPr lang="en-US" sz="2400" baseline="-25000">
                <a:solidFill>
                  <a:srgbClr val="FF0000"/>
                </a:solidFill>
              </a:rPr>
              <a:t>p</a:t>
            </a:r>
            <a:r>
              <a:rPr lang="en-US" sz="2400">
                <a:solidFill>
                  <a:srgbClr val="FF0000"/>
                </a:solidFill>
              </a:rPr>
              <a:t> = 0</a:t>
            </a: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3675063" y="2517775"/>
            <a:ext cx="1114425" cy="381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1701800" y="1830388"/>
            <a:ext cx="1246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isolante</a:t>
            </a:r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2908300" y="2171700"/>
            <a:ext cx="80010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Rectangle 24" descr="Large checker board"/>
          <p:cNvSpPr>
            <a:spLocks noChangeArrowheads="1"/>
          </p:cNvSpPr>
          <p:nvPr/>
        </p:nvSpPr>
        <p:spPr bwMode="auto">
          <a:xfrm>
            <a:off x="3613150" y="2557463"/>
            <a:ext cx="1228725" cy="1152525"/>
          </a:xfrm>
          <a:prstGeom prst="rect">
            <a:avLst/>
          </a:prstGeom>
          <a:pattFill prst="lgCheck">
            <a:fgClr>
              <a:srgbClr val="FF7C80"/>
            </a:fgClr>
            <a:bgClr>
              <a:srgbClr val="00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25"/>
          <p:cNvSpPr>
            <a:spLocks noChangeArrowheads="1"/>
          </p:cNvSpPr>
          <p:nvPr/>
        </p:nvSpPr>
        <p:spPr bwMode="auto">
          <a:xfrm>
            <a:off x="3851275" y="4097338"/>
            <a:ext cx="792163" cy="773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26"/>
          <p:cNvSpPr txBox="1">
            <a:spLocks noChangeArrowheads="1"/>
          </p:cNvSpPr>
          <p:nvPr/>
        </p:nvSpPr>
        <p:spPr bwMode="auto">
          <a:xfrm>
            <a:off x="3937000" y="4222750"/>
            <a:ext cx="63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V</a:t>
            </a:r>
            <a:r>
              <a:rPr lang="en-US" sz="2000">
                <a:solidFill>
                  <a:schemeClr val="tx1"/>
                </a:solidFill>
                <a:latin typeface="Times New Roman" panose="02020603050405020304" pitchFamily="18" charset="0"/>
              </a:rPr>
              <a:t>ce</a:t>
            </a:r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Freeform 27"/>
          <p:cNvSpPr>
            <a:spLocks/>
          </p:cNvSpPr>
          <p:nvPr/>
        </p:nvSpPr>
        <p:spPr bwMode="auto">
          <a:xfrm>
            <a:off x="1647825" y="3214688"/>
            <a:ext cx="2236788" cy="1201737"/>
          </a:xfrm>
          <a:custGeom>
            <a:avLst/>
            <a:gdLst>
              <a:gd name="T0" fmla="*/ 2147483647 w 1409"/>
              <a:gd name="T1" fmla="*/ 2147483647 h 757"/>
              <a:gd name="T2" fmla="*/ 2147483647 w 1409"/>
              <a:gd name="T3" fmla="*/ 2147483647 h 757"/>
              <a:gd name="T4" fmla="*/ 2147483647 w 1409"/>
              <a:gd name="T5" fmla="*/ 2147483647 h 757"/>
              <a:gd name="T6" fmla="*/ 2147483647 w 1409"/>
              <a:gd name="T7" fmla="*/ 2147483647 h 757"/>
              <a:gd name="T8" fmla="*/ 2147483647 w 1409"/>
              <a:gd name="T9" fmla="*/ 2147483647 h 757"/>
              <a:gd name="T10" fmla="*/ 2147483647 w 1409"/>
              <a:gd name="T11" fmla="*/ 2147483647 h 757"/>
              <a:gd name="T12" fmla="*/ 2147483647 w 1409"/>
              <a:gd name="T13" fmla="*/ 2147483647 h 757"/>
              <a:gd name="T14" fmla="*/ 2147483647 w 1409"/>
              <a:gd name="T15" fmla="*/ 2147483647 h 757"/>
              <a:gd name="T16" fmla="*/ 2147483647 w 1409"/>
              <a:gd name="T17" fmla="*/ 2147483647 h 757"/>
              <a:gd name="T18" fmla="*/ 2147483647 w 1409"/>
              <a:gd name="T19" fmla="*/ 2147483647 h 757"/>
              <a:gd name="T20" fmla="*/ 2147483647 w 1409"/>
              <a:gd name="T21" fmla="*/ 2147483647 h 757"/>
              <a:gd name="T22" fmla="*/ 2147483647 w 1409"/>
              <a:gd name="T23" fmla="*/ 2147483647 h 757"/>
              <a:gd name="T24" fmla="*/ 2147483647 w 1409"/>
              <a:gd name="T25" fmla="*/ 2147483647 h 757"/>
              <a:gd name="T26" fmla="*/ 2147483647 w 1409"/>
              <a:gd name="T27" fmla="*/ 2147483647 h 757"/>
              <a:gd name="T28" fmla="*/ 0 w 1409"/>
              <a:gd name="T29" fmla="*/ 2147483647 h 757"/>
              <a:gd name="T30" fmla="*/ 2147483647 w 1409"/>
              <a:gd name="T31" fmla="*/ 2147483647 h 757"/>
              <a:gd name="T32" fmla="*/ 2147483647 w 1409"/>
              <a:gd name="T33" fmla="*/ 2147483647 h 75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409"/>
              <a:gd name="T52" fmla="*/ 0 h 757"/>
              <a:gd name="T53" fmla="*/ 1409 w 1409"/>
              <a:gd name="T54" fmla="*/ 757 h 75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409" h="757">
                <a:moveTo>
                  <a:pt x="1409" y="757"/>
                </a:moveTo>
                <a:cubicBezTo>
                  <a:pt x="1365" y="755"/>
                  <a:pt x="1321" y="755"/>
                  <a:pt x="1277" y="751"/>
                </a:cubicBezTo>
                <a:cubicBezTo>
                  <a:pt x="1172" y="741"/>
                  <a:pt x="1074" y="696"/>
                  <a:pt x="971" y="676"/>
                </a:cubicBezTo>
                <a:cubicBezTo>
                  <a:pt x="919" y="650"/>
                  <a:pt x="871" y="640"/>
                  <a:pt x="814" y="626"/>
                </a:cubicBezTo>
                <a:cubicBezTo>
                  <a:pt x="766" y="614"/>
                  <a:pt x="713" y="595"/>
                  <a:pt x="664" y="582"/>
                </a:cubicBezTo>
                <a:cubicBezTo>
                  <a:pt x="631" y="573"/>
                  <a:pt x="603" y="553"/>
                  <a:pt x="570" y="544"/>
                </a:cubicBezTo>
                <a:cubicBezTo>
                  <a:pt x="543" y="524"/>
                  <a:pt x="552" y="528"/>
                  <a:pt x="526" y="519"/>
                </a:cubicBezTo>
                <a:cubicBezTo>
                  <a:pt x="514" y="515"/>
                  <a:pt x="489" y="507"/>
                  <a:pt x="489" y="507"/>
                </a:cubicBezTo>
                <a:cubicBezTo>
                  <a:pt x="438" y="472"/>
                  <a:pt x="366" y="451"/>
                  <a:pt x="307" y="432"/>
                </a:cubicBezTo>
                <a:cubicBezTo>
                  <a:pt x="301" y="426"/>
                  <a:pt x="295" y="418"/>
                  <a:pt x="288" y="413"/>
                </a:cubicBezTo>
                <a:cubicBezTo>
                  <a:pt x="282" y="409"/>
                  <a:pt x="274" y="411"/>
                  <a:pt x="269" y="407"/>
                </a:cubicBezTo>
                <a:cubicBezTo>
                  <a:pt x="226" y="377"/>
                  <a:pt x="190" y="335"/>
                  <a:pt x="138" y="319"/>
                </a:cubicBezTo>
                <a:cubicBezTo>
                  <a:pt x="107" y="295"/>
                  <a:pt x="85" y="279"/>
                  <a:pt x="57" y="250"/>
                </a:cubicBezTo>
                <a:cubicBezTo>
                  <a:pt x="32" y="224"/>
                  <a:pt x="53" y="216"/>
                  <a:pt x="19" y="194"/>
                </a:cubicBezTo>
                <a:cubicBezTo>
                  <a:pt x="5" y="150"/>
                  <a:pt x="12" y="168"/>
                  <a:pt x="0" y="137"/>
                </a:cubicBezTo>
                <a:cubicBezTo>
                  <a:pt x="1" y="130"/>
                  <a:pt x="3" y="54"/>
                  <a:pt x="25" y="44"/>
                </a:cubicBezTo>
                <a:cubicBezTo>
                  <a:pt x="123" y="0"/>
                  <a:pt x="254" y="18"/>
                  <a:pt x="357" y="1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reeform 28"/>
          <p:cNvSpPr>
            <a:spLocks/>
          </p:cNvSpPr>
          <p:nvPr/>
        </p:nvSpPr>
        <p:spPr bwMode="auto">
          <a:xfrm>
            <a:off x="4579938" y="3233738"/>
            <a:ext cx="3232150" cy="1441450"/>
          </a:xfrm>
          <a:custGeom>
            <a:avLst/>
            <a:gdLst>
              <a:gd name="T0" fmla="*/ 0 w 2036"/>
              <a:gd name="T1" fmla="*/ 2147483647 h 908"/>
              <a:gd name="T2" fmla="*/ 2147483647 w 2036"/>
              <a:gd name="T3" fmla="*/ 2147483647 h 908"/>
              <a:gd name="T4" fmla="*/ 2147483647 w 2036"/>
              <a:gd name="T5" fmla="*/ 2147483647 h 908"/>
              <a:gd name="T6" fmla="*/ 2147483647 w 2036"/>
              <a:gd name="T7" fmla="*/ 2147483647 h 908"/>
              <a:gd name="T8" fmla="*/ 2147483647 w 2036"/>
              <a:gd name="T9" fmla="*/ 2147483647 h 908"/>
              <a:gd name="T10" fmla="*/ 2147483647 w 2036"/>
              <a:gd name="T11" fmla="*/ 2147483647 h 908"/>
              <a:gd name="T12" fmla="*/ 2147483647 w 2036"/>
              <a:gd name="T13" fmla="*/ 2147483647 h 908"/>
              <a:gd name="T14" fmla="*/ 2147483647 w 2036"/>
              <a:gd name="T15" fmla="*/ 2147483647 h 908"/>
              <a:gd name="T16" fmla="*/ 2147483647 w 2036"/>
              <a:gd name="T17" fmla="*/ 2147483647 h 908"/>
              <a:gd name="T18" fmla="*/ 2147483647 w 2036"/>
              <a:gd name="T19" fmla="*/ 2147483647 h 908"/>
              <a:gd name="T20" fmla="*/ 2147483647 w 2036"/>
              <a:gd name="T21" fmla="*/ 2147483647 h 908"/>
              <a:gd name="T22" fmla="*/ 2147483647 w 2036"/>
              <a:gd name="T23" fmla="*/ 2147483647 h 908"/>
              <a:gd name="T24" fmla="*/ 2147483647 w 2036"/>
              <a:gd name="T25" fmla="*/ 2147483647 h 908"/>
              <a:gd name="T26" fmla="*/ 2147483647 w 2036"/>
              <a:gd name="T27" fmla="*/ 2147483647 h 908"/>
              <a:gd name="T28" fmla="*/ 2147483647 w 2036"/>
              <a:gd name="T29" fmla="*/ 2147483647 h 908"/>
              <a:gd name="T30" fmla="*/ 2147483647 w 2036"/>
              <a:gd name="T31" fmla="*/ 2147483647 h 908"/>
              <a:gd name="T32" fmla="*/ 2147483647 w 2036"/>
              <a:gd name="T33" fmla="*/ 0 h 908"/>
              <a:gd name="T34" fmla="*/ 2147483647 w 2036"/>
              <a:gd name="T35" fmla="*/ 2147483647 h 90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036"/>
              <a:gd name="T55" fmla="*/ 0 h 908"/>
              <a:gd name="T56" fmla="*/ 2036 w 2036"/>
              <a:gd name="T57" fmla="*/ 908 h 90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036" h="908">
                <a:moveTo>
                  <a:pt x="0" y="752"/>
                </a:moveTo>
                <a:cubicBezTo>
                  <a:pt x="149" y="766"/>
                  <a:pt x="296" y="795"/>
                  <a:pt x="445" y="808"/>
                </a:cubicBezTo>
                <a:cubicBezTo>
                  <a:pt x="615" y="851"/>
                  <a:pt x="784" y="873"/>
                  <a:pt x="958" y="896"/>
                </a:cubicBezTo>
                <a:cubicBezTo>
                  <a:pt x="1030" y="905"/>
                  <a:pt x="1177" y="908"/>
                  <a:pt x="1177" y="908"/>
                </a:cubicBezTo>
                <a:cubicBezTo>
                  <a:pt x="1348" y="906"/>
                  <a:pt x="1520" y="906"/>
                  <a:pt x="1691" y="902"/>
                </a:cubicBezTo>
                <a:cubicBezTo>
                  <a:pt x="1750" y="901"/>
                  <a:pt x="1804" y="865"/>
                  <a:pt x="1860" y="852"/>
                </a:cubicBezTo>
                <a:cubicBezTo>
                  <a:pt x="1881" y="831"/>
                  <a:pt x="1904" y="799"/>
                  <a:pt x="1929" y="783"/>
                </a:cubicBezTo>
                <a:cubicBezTo>
                  <a:pt x="1940" y="748"/>
                  <a:pt x="1968" y="706"/>
                  <a:pt x="1991" y="676"/>
                </a:cubicBezTo>
                <a:cubicBezTo>
                  <a:pt x="2006" y="632"/>
                  <a:pt x="1997" y="650"/>
                  <a:pt x="2016" y="620"/>
                </a:cubicBezTo>
                <a:cubicBezTo>
                  <a:pt x="2022" y="597"/>
                  <a:pt x="2028" y="574"/>
                  <a:pt x="2035" y="551"/>
                </a:cubicBezTo>
                <a:cubicBezTo>
                  <a:pt x="2033" y="509"/>
                  <a:pt x="2036" y="467"/>
                  <a:pt x="2029" y="426"/>
                </a:cubicBezTo>
                <a:cubicBezTo>
                  <a:pt x="2027" y="417"/>
                  <a:pt x="2015" y="414"/>
                  <a:pt x="2010" y="407"/>
                </a:cubicBezTo>
                <a:cubicBezTo>
                  <a:pt x="1989" y="375"/>
                  <a:pt x="2006" y="366"/>
                  <a:pt x="1972" y="332"/>
                </a:cubicBezTo>
                <a:cubicBezTo>
                  <a:pt x="1951" y="266"/>
                  <a:pt x="1837" y="220"/>
                  <a:pt x="1778" y="194"/>
                </a:cubicBezTo>
                <a:cubicBezTo>
                  <a:pt x="1738" y="154"/>
                  <a:pt x="1698" y="151"/>
                  <a:pt x="1647" y="125"/>
                </a:cubicBezTo>
                <a:cubicBezTo>
                  <a:pt x="1609" y="106"/>
                  <a:pt x="1580" y="70"/>
                  <a:pt x="1540" y="57"/>
                </a:cubicBezTo>
                <a:cubicBezTo>
                  <a:pt x="1479" y="13"/>
                  <a:pt x="1401" y="7"/>
                  <a:pt x="1328" y="0"/>
                </a:cubicBezTo>
                <a:cubicBezTo>
                  <a:pt x="1261" y="6"/>
                  <a:pt x="1195" y="13"/>
                  <a:pt x="1127" y="1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3"/>
          <p:cNvSpPr txBox="1"/>
          <p:nvPr/>
        </p:nvSpPr>
        <p:spPr>
          <a:xfrm>
            <a:off x="971550" y="4978400"/>
            <a:ext cx="6045200" cy="1754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O que acontece se ligamos V</a:t>
            </a:r>
            <a:r>
              <a:rPr lang="en-US" baseline="-25000">
                <a:solidFill>
                  <a:srgbClr val="000000"/>
                </a:solidFill>
              </a:rPr>
              <a:t>CE </a:t>
            </a:r>
            <a:r>
              <a:rPr lang="en-US">
                <a:solidFill>
                  <a:srgbClr val="000000"/>
                </a:solidFill>
              </a:rPr>
              <a:t> &gt; 0?</a:t>
            </a:r>
          </a:p>
          <a:p>
            <a:endParaRPr lang="en-US">
              <a:solidFill>
                <a:srgbClr val="000000"/>
              </a:solidFill>
            </a:endParaRP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000000"/>
                </a:solidFill>
              </a:rPr>
              <a:t>Nada muda </a:t>
            </a: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000000"/>
                </a:solidFill>
              </a:rPr>
              <a:t>A ZD se contrai e aparece corrente no circuito CE</a:t>
            </a: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000000"/>
                </a:solidFill>
              </a:rPr>
              <a:t>A ZD se expande mas não há corrente CE</a:t>
            </a: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000000"/>
                </a:solidFill>
              </a:rPr>
              <a:t>A ZD se desloca de posição, mas não há corrente CE</a:t>
            </a:r>
          </a:p>
        </p:txBody>
      </p:sp>
      <p:sp>
        <p:nvSpPr>
          <p:cNvPr id="21" name="Text Box 15"/>
          <p:cNvSpPr txBox="1">
            <a:spLocks noChangeArrowheads="1"/>
          </p:cNvSpPr>
          <p:nvPr/>
        </p:nvSpPr>
        <p:spPr bwMode="auto">
          <a:xfrm>
            <a:off x="4646613" y="4054475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22" name="TextBox 27"/>
          <p:cNvSpPr txBox="1">
            <a:spLocks noChangeArrowheads="1"/>
          </p:cNvSpPr>
          <p:nvPr/>
        </p:nvSpPr>
        <p:spPr bwMode="auto">
          <a:xfrm>
            <a:off x="3563938" y="4070350"/>
            <a:ext cx="3254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0480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Transistor FET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197100" y="2557463"/>
            <a:ext cx="1677988" cy="1128712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906838" y="2557463"/>
            <a:ext cx="728662" cy="1128712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871913" y="2598738"/>
            <a:ext cx="8413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- - - -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- - - -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686300" y="2557463"/>
            <a:ext cx="1677988" cy="1128712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686300" y="2557463"/>
            <a:ext cx="16732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 + + + + +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+  +  +  +</a:t>
            </a:r>
          </a:p>
          <a:p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3983038" y="2325688"/>
            <a:ext cx="690562" cy="192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Freeform 10"/>
          <p:cNvSpPr>
            <a:spLocks/>
          </p:cNvSpPr>
          <p:nvPr/>
        </p:nvSpPr>
        <p:spPr bwMode="auto">
          <a:xfrm>
            <a:off x="4291013" y="1862138"/>
            <a:ext cx="1217612" cy="463550"/>
          </a:xfrm>
          <a:custGeom>
            <a:avLst/>
            <a:gdLst>
              <a:gd name="T0" fmla="*/ 0 w 902"/>
              <a:gd name="T1" fmla="*/ 2147483647 h 298"/>
              <a:gd name="T2" fmla="*/ 2147483647 w 902"/>
              <a:gd name="T3" fmla="*/ 2147483647 h 298"/>
              <a:gd name="T4" fmla="*/ 2147483647 w 902"/>
              <a:gd name="T5" fmla="*/ 2147483647 h 298"/>
              <a:gd name="T6" fmla="*/ 2147483647 w 902"/>
              <a:gd name="T7" fmla="*/ 2147483647 h 298"/>
              <a:gd name="T8" fmla="*/ 2147483647 w 902"/>
              <a:gd name="T9" fmla="*/ 2147483647 h 298"/>
              <a:gd name="T10" fmla="*/ 2147483647 w 902"/>
              <a:gd name="T11" fmla="*/ 2147483647 h 298"/>
              <a:gd name="T12" fmla="*/ 2147483647 w 902"/>
              <a:gd name="T13" fmla="*/ 2147483647 h 298"/>
              <a:gd name="T14" fmla="*/ 2147483647 w 902"/>
              <a:gd name="T15" fmla="*/ 2147483647 h 298"/>
              <a:gd name="T16" fmla="*/ 2147483647 w 902"/>
              <a:gd name="T17" fmla="*/ 2147483647 h 2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02"/>
              <a:gd name="T28" fmla="*/ 0 h 298"/>
              <a:gd name="T29" fmla="*/ 902 w 902"/>
              <a:gd name="T30" fmla="*/ 298 h 29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02" h="298">
                <a:moveTo>
                  <a:pt x="0" y="298"/>
                </a:moveTo>
                <a:cubicBezTo>
                  <a:pt x="10" y="271"/>
                  <a:pt x="15" y="246"/>
                  <a:pt x="32" y="223"/>
                </a:cubicBezTo>
                <a:cubicBezTo>
                  <a:pt x="52" y="159"/>
                  <a:pt x="48" y="179"/>
                  <a:pt x="82" y="129"/>
                </a:cubicBezTo>
                <a:cubicBezTo>
                  <a:pt x="113" y="84"/>
                  <a:pt x="94" y="100"/>
                  <a:pt x="125" y="79"/>
                </a:cubicBezTo>
                <a:cubicBezTo>
                  <a:pt x="154" y="0"/>
                  <a:pt x="300" y="19"/>
                  <a:pt x="351" y="16"/>
                </a:cubicBezTo>
                <a:cubicBezTo>
                  <a:pt x="382" y="14"/>
                  <a:pt x="414" y="12"/>
                  <a:pt x="445" y="10"/>
                </a:cubicBezTo>
                <a:cubicBezTo>
                  <a:pt x="563" y="15"/>
                  <a:pt x="665" y="20"/>
                  <a:pt x="777" y="47"/>
                </a:cubicBezTo>
                <a:cubicBezTo>
                  <a:pt x="800" y="45"/>
                  <a:pt x="822" y="44"/>
                  <a:pt x="845" y="41"/>
                </a:cubicBezTo>
                <a:cubicBezTo>
                  <a:pt x="866" y="38"/>
                  <a:pt x="880" y="28"/>
                  <a:pt x="902" y="2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435600" y="1524000"/>
            <a:ext cx="1027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V</a:t>
            </a:r>
            <a:r>
              <a:rPr lang="en-US" sz="2400" baseline="-25000">
                <a:solidFill>
                  <a:srgbClr val="FF0000"/>
                </a:solidFill>
              </a:rPr>
              <a:t>p</a:t>
            </a:r>
            <a:r>
              <a:rPr lang="en-US" sz="2400">
                <a:solidFill>
                  <a:srgbClr val="FF0000"/>
                </a:solidFill>
              </a:rPr>
              <a:t> = 0</a:t>
            </a: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3675063" y="2517775"/>
            <a:ext cx="1114425" cy="381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1701800" y="1830388"/>
            <a:ext cx="1246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isolante</a:t>
            </a:r>
          </a:p>
        </p:txBody>
      </p:sp>
      <p:sp>
        <p:nvSpPr>
          <p:cNvPr id="13" name="Line 16"/>
          <p:cNvSpPr>
            <a:spLocks noChangeShapeType="1"/>
          </p:cNvSpPr>
          <p:nvPr/>
        </p:nvSpPr>
        <p:spPr bwMode="auto">
          <a:xfrm>
            <a:off x="2908300" y="2171700"/>
            <a:ext cx="80010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Rectangle 24" descr="Large checker board"/>
          <p:cNvSpPr>
            <a:spLocks noChangeArrowheads="1"/>
          </p:cNvSpPr>
          <p:nvPr/>
        </p:nvSpPr>
        <p:spPr bwMode="auto">
          <a:xfrm>
            <a:off x="3613150" y="2557463"/>
            <a:ext cx="1228725" cy="1152525"/>
          </a:xfrm>
          <a:prstGeom prst="rect">
            <a:avLst/>
          </a:prstGeom>
          <a:pattFill prst="lgCheck">
            <a:fgClr>
              <a:srgbClr val="FF7C80"/>
            </a:fgClr>
            <a:bgClr>
              <a:srgbClr val="00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Oval 25"/>
          <p:cNvSpPr>
            <a:spLocks noChangeArrowheads="1"/>
          </p:cNvSpPr>
          <p:nvPr/>
        </p:nvSpPr>
        <p:spPr bwMode="auto">
          <a:xfrm>
            <a:off x="3851275" y="4097338"/>
            <a:ext cx="792163" cy="773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26"/>
          <p:cNvSpPr txBox="1">
            <a:spLocks noChangeArrowheads="1"/>
          </p:cNvSpPr>
          <p:nvPr/>
        </p:nvSpPr>
        <p:spPr bwMode="auto">
          <a:xfrm>
            <a:off x="3937000" y="4222750"/>
            <a:ext cx="63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V</a:t>
            </a:r>
            <a:r>
              <a:rPr lang="en-US" sz="2000">
                <a:solidFill>
                  <a:schemeClr val="tx1"/>
                </a:solidFill>
                <a:latin typeface="Times New Roman" panose="02020603050405020304" pitchFamily="18" charset="0"/>
              </a:rPr>
              <a:t>ce</a:t>
            </a:r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Freeform 27"/>
          <p:cNvSpPr>
            <a:spLocks/>
          </p:cNvSpPr>
          <p:nvPr/>
        </p:nvSpPr>
        <p:spPr bwMode="auto">
          <a:xfrm>
            <a:off x="1647825" y="3214688"/>
            <a:ext cx="2236788" cy="1201737"/>
          </a:xfrm>
          <a:custGeom>
            <a:avLst/>
            <a:gdLst>
              <a:gd name="T0" fmla="*/ 2147483647 w 1409"/>
              <a:gd name="T1" fmla="*/ 2147483647 h 757"/>
              <a:gd name="T2" fmla="*/ 2147483647 w 1409"/>
              <a:gd name="T3" fmla="*/ 2147483647 h 757"/>
              <a:gd name="T4" fmla="*/ 2147483647 w 1409"/>
              <a:gd name="T5" fmla="*/ 2147483647 h 757"/>
              <a:gd name="T6" fmla="*/ 2147483647 w 1409"/>
              <a:gd name="T7" fmla="*/ 2147483647 h 757"/>
              <a:gd name="T8" fmla="*/ 2147483647 w 1409"/>
              <a:gd name="T9" fmla="*/ 2147483647 h 757"/>
              <a:gd name="T10" fmla="*/ 2147483647 w 1409"/>
              <a:gd name="T11" fmla="*/ 2147483647 h 757"/>
              <a:gd name="T12" fmla="*/ 2147483647 w 1409"/>
              <a:gd name="T13" fmla="*/ 2147483647 h 757"/>
              <a:gd name="T14" fmla="*/ 2147483647 w 1409"/>
              <a:gd name="T15" fmla="*/ 2147483647 h 757"/>
              <a:gd name="T16" fmla="*/ 2147483647 w 1409"/>
              <a:gd name="T17" fmla="*/ 2147483647 h 757"/>
              <a:gd name="T18" fmla="*/ 2147483647 w 1409"/>
              <a:gd name="T19" fmla="*/ 2147483647 h 757"/>
              <a:gd name="T20" fmla="*/ 2147483647 w 1409"/>
              <a:gd name="T21" fmla="*/ 2147483647 h 757"/>
              <a:gd name="T22" fmla="*/ 2147483647 w 1409"/>
              <a:gd name="T23" fmla="*/ 2147483647 h 757"/>
              <a:gd name="T24" fmla="*/ 2147483647 w 1409"/>
              <a:gd name="T25" fmla="*/ 2147483647 h 757"/>
              <a:gd name="T26" fmla="*/ 2147483647 w 1409"/>
              <a:gd name="T27" fmla="*/ 2147483647 h 757"/>
              <a:gd name="T28" fmla="*/ 0 w 1409"/>
              <a:gd name="T29" fmla="*/ 2147483647 h 757"/>
              <a:gd name="T30" fmla="*/ 2147483647 w 1409"/>
              <a:gd name="T31" fmla="*/ 2147483647 h 757"/>
              <a:gd name="T32" fmla="*/ 2147483647 w 1409"/>
              <a:gd name="T33" fmla="*/ 2147483647 h 75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409"/>
              <a:gd name="T52" fmla="*/ 0 h 757"/>
              <a:gd name="T53" fmla="*/ 1409 w 1409"/>
              <a:gd name="T54" fmla="*/ 757 h 75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409" h="757">
                <a:moveTo>
                  <a:pt x="1409" y="757"/>
                </a:moveTo>
                <a:cubicBezTo>
                  <a:pt x="1365" y="755"/>
                  <a:pt x="1321" y="755"/>
                  <a:pt x="1277" y="751"/>
                </a:cubicBezTo>
                <a:cubicBezTo>
                  <a:pt x="1172" y="741"/>
                  <a:pt x="1074" y="696"/>
                  <a:pt x="971" y="676"/>
                </a:cubicBezTo>
                <a:cubicBezTo>
                  <a:pt x="919" y="650"/>
                  <a:pt x="871" y="640"/>
                  <a:pt x="814" y="626"/>
                </a:cubicBezTo>
                <a:cubicBezTo>
                  <a:pt x="766" y="614"/>
                  <a:pt x="713" y="595"/>
                  <a:pt x="664" y="582"/>
                </a:cubicBezTo>
                <a:cubicBezTo>
                  <a:pt x="631" y="573"/>
                  <a:pt x="603" y="553"/>
                  <a:pt x="570" y="544"/>
                </a:cubicBezTo>
                <a:cubicBezTo>
                  <a:pt x="543" y="524"/>
                  <a:pt x="552" y="528"/>
                  <a:pt x="526" y="519"/>
                </a:cubicBezTo>
                <a:cubicBezTo>
                  <a:pt x="514" y="515"/>
                  <a:pt x="489" y="507"/>
                  <a:pt x="489" y="507"/>
                </a:cubicBezTo>
                <a:cubicBezTo>
                  <a:pt x="438" y="472"/>
                  <a:pt x="366" y="451"/>
                  <a:pt x="307" y="432"/>
                </a:cubicBezTo>
                <a:cubicBezTo>
                  <a:pt x="301" y="426"/>
                  <a:pt x="295" y="418"/>
                  <a:pt x="288" y="413"/>
                </a:cubicBezTo>
                <a:cubicBezTo>
                  <a:pt x="282" y="409"/>
                  <a:pt x="274" y="411"/>
                  <a:pt x="269" y="407"/>
                </a:cubicBezTo>
                <a:cubicBezTo>
                  <a:pt x="226" y="377"/>
                  <a:pt x="190" y="335"/>
                  <a:pt x="138" y="319"/>
                </a:cubicBezTo>
                <a:cubicBezTo>
                  <a:pt x="107" y="295"/>
                  <a:pt x="85" y="279"/>
                  <a:pt x="57" y="250"/>
                </a:cubicBezTo>
                <a:cubicBezTo>
                  <a:pt x="32" y="224"/>
                  <a:pt x="53" y="216"/>
                  <a:pt x="19" y="194"/>
                </a:cubicBezTo>
                <a:cubicBezTo>
                  <a:pt x="5" y="150"/>
                  <a:pt x="12" y="168"/>
                  <a:pt x="0" y="137"/>
                </a:cubicBezTo>
                <a:cubicBezTo>
                  <a:pt x="1" y="130"/>
                  <a:pt x="3" y="54"/>
                  <a:pt x="25" y="44"/>
                </a:cubicBezTo>
                <a:cubicBezTo>
                  <a:pt x="123" y="0"/>
                  <a:pt x="254" y="18"/>
                  <a:pt x="357" y="1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Freeform 28"/>
          <p:cNvSpPr>
            <a:spLocks/>
          </p:cNvSpPr>
          <p:nvPr/>
        </p:nvSpPr>
        <p:spPr bwMode="auto">
          <a:xfrm>
            <a:off x="4579938" y="3233738"/>
            <a:ext cx="3232150" cy="1441450"/>
          </a:xfrm>
          <a:custGeom>
            <a:avLst/>
            <a:gdLst>
              <a:gd name="T0" fmla="*/ 0 w 2036"/>
              <a:gd name="T1" fmla="*/ 2147483647 h 908"/>
              <a:gd name="T2" fmla="*/ 2147483647 w 2036"/>
              <a:gd name="T3" fmla="*/ 2147483647 h 908"/>
              <a:gd name="T4" fmla="*/ 2147483647 w 2036"/>
              <a:gd name="T5" fmla="*/ 2147483647 h 908"/>
              <a:gd name="T6" fmla="*/ 2147483647 w 2036"/>
              <a:gd name="T7" fmla="*/ 2147483647 h 908"/>
              <a:gd name="T8" fmla="*/ 2147483647 w 2036"/>
              <a:gd name="T9" fmla="*/ 2147483647 h 908"/>
              <a:gd name="T10" fmla="*/ 2147483647 w 2036"/>
              <a:gd name="T11" fmla="*/ 2147483647 h 908"/>
              <a:gd name="T12" fmla="*/ 2147483647 w 2036"/>
              <a:gd name="T13" fmla="*/ 2147483647 h 908"/>
              <a:gd name="T14" fmla="*/ 2147483647 w 2036"/>
              <a:gd name="T15" fmla="*/ 2147483647 h 908"/>
              <a:gd name="T16" fmla="*/ 2147483647 w 2036"/>
              <a:gd name="T17" fmla="*/ 2147483647 h 908"/>
              <a:gd name="T18" fmla="*/ 2147483647 w 2036"/>
              <a:gd name="T19" fmla="*/ 2147483647 h 908"/>
              <a:gd name="T20" fmla="*/ 2147483647 w 2036"/>
              <a:gd name="T21" fmla="*/ 2147483647 h 908"/>
              <a:gd name="T22" fmla="*/ 2147483647 w 2036"/>
              <a:gd name="T23" fmla="*/ 2147483647 h 908"/>
              <a:gd name="T24" fmla="*/ 2147483647 w 2036"/>
              <a:gd name="T25" fmla="*/ 2147483647 h 908"/>
              <a:gd name="T26" fmla="*/ 2147483647 w 2036"/>
              <a:gd name="T27" fmla="*/ 2147483647 h 908"/>
              <a:gd name="T28" fmla="*/ 2147483647 w 2036"/>
              <a:gd name="T29" fmla="*/ 2147483647 h 908"/>
              <a:gd name="T30" fmla="*/ 2147483647 w 2036"/>
              <a:gd name="T31" fmla="*/ 2147483647 h 908"/>
              <a:gd name="T32" fmla="*/ 2147483647 w 2036"/>
              <a:gd name="T33" fmla="*/ 0 h 908"/>
              <a:gd name="T34" fmla="*/ 2147483647 w 2036"/>
              <a:gd name="T35" fmla="*/ 2147483647 h 90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036"/>
              <a:gd name="T55" fmla="*/ 0 h 908"/>
              <a:gd name="T56" fmla="*/ 2036 w 2036"/>
              <a:gd name="T57" fmla="*/ 908 h 90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036" h="908">
                <a:moveTo>
                  <a:pt x="0" y="752"/>
                </a:moveTo>
                <a:cubicBezTo>
                  <a:pt x="149" y="766"/>
                  <a:pt x="296" y="795"/>
                  <a:pt x="445" y="808"/>
                </a:cubicBezTo>
                <a:cubicBezTo>
                  <a:pt x="615" y="851"/>
                  <a:pt x="784" y="873"/>
                  <a:pt x="958" y="896"/>
                </a:cubicBezTo>
                <a:cubicBezTo>
                  <a:pt x="1030" y="905"/>
                  <a:pt x="1177" y="908"/>
                  <a:pt x="1177" y="908"/>
                </a:cubicBezTo>
                <a:cubicBezTo>
                  <a:pt x="1348" y="906"/>
                  <a:pt x="1520" y="906"/>
                  <a:pt x="1691" y="902"/>
                </a:cubicBezTo>
                <a:cubicBezTo>
                  <a:pt x="1750" y="901"/>
                  <a:pt x="1804" y="865"/>
                  <a:pt x="1860" y="852"/>
                </a:cubicBezTo>
                <a:cubicBezTo>
                  <a:pt x="1881" y="831"/>
                  <a:pt x="1904" y="799"/>
                  <a:pt x="1929" y="783"/>
                </a:cubicBezTo>
                <a:cubicBezTo>
                  <a:pt x="1940" y="748"/>
                  <a:pt x="1968" y="706"/>
                  <a:pt x="1991" y="676"/>
                </a:cubicBezTo>
                <a:cubicBezTo>
                  <a:pt x="2006" y="632"/>
                  <a:pt x="1997" y="650"/>
                  <a:pt x="2016" y="620"/>
                </a:cubicBezTo>
                <a:cubicBezTo>
                  <a:pt x="2022" y="597"/>
                  <a:pt x="2028" y="574"/>
                  <a:pt x="2035" y="551"/>
                </a:cubicBezTo>
                <a:cubicBezTo>
                  <a:pt x="2033" y="509"/>
                  <a:pt x="2036" y="467"/>
                  <a:pt x="2029" y="426"/>
                </a:cubicBezTo>
                <a:cubicBezTo>
                  <a:pt x="2027" y="417"/>
                  <a:pt x="2015" y="414"/>
                  <a:pt x="2010" y="407"/>
                </a:cubicBezTo>
                <a:cubicBezTo>
                  <a:pt x="1989" y="375"/>
                  <a:pt x="2006" y="366"/>
                  <a:pt x="1972" y="332"/>
                </a:cubicBezTo>
                <a:cubicBezTo>
                  <a:pt x="1951" y="266"/>
                  <a:pt x="1837" y="220"/>
                  <a:pt x="1778" y="194"/>
                </a:cubicBezTo>
                <a:cubicBezTo>
                  <a:pt x="1738" y="154"/>
                  <a:pt x="1698" y="151"/>
                  <a:pt x="1647" y="125"/>
                </a:cubicBezTo>
                <a:cubicBezTo>
                  <a:pt x="1609" y="106"/>
                  <a:pt x="1580" y="70"/>
                  <a:pt x="1540" y="57"/>
                </a:cubicBezTo>
                <a:cubicBezTo>
                  <a:pt x="1479" y="13"/>
                  <a:pt x="1401" y="7"/>
                  <a:pt x="1328" y="0"/>
                </a:cubicBezTo>
                <a:cubicBezTo>
                  <a:pt x="1261" y="6"/>
                  <a:pt x="1195" y="13"/>
                  <a:pt x="1127" y="1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TextBox 3"/>
          <p:cNvSpPr txBox="1"/>
          <p:nvPr/>
        </p:nvSpPr>
        <p:spPr>
          <a:xfrm>
            <a:off x="971550" y="4978400"/>
            <a:ext cx="5635625" cy="1754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O que acontece se ligamos V</a:t>
            </a:r>
            <a:r>
              <a:rPr lang="en-US" baseline="-25000">
                <a:solidFill>
                  <a:srgbClr val="000000"/>
                </a:solidFill>
              </a:rPr>
              <a:t>CE </a:t>
            </a:r>
            <a:r>
              <a:rPr lang="en-US">
                <a:solidFill>
                  <a:srgbClr val="000000"/>
                </a:solidFill>
              </a:rPr>
              <a:t> &gt; 0?</a:t>
            </a:r>
          </a:p>
          <a:p>
            <a:endParaRPr lang="en-US">
              <a:solidFill>
                <a:srgbClr val="000000"/>
              </a:solidFill>
            </a:endParaRP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000000"/>
                </a:solidFill>
              </a:rPr>
              <a:t>Nada muda </a:t>
            </a: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000000"/>
                </a:solidFill>
              </a:rPr>
              <a:t>A ZD se contrai e aparece corrente no circuito</a:t>
            </a: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000000"/>
                </a:solidFill>
              </a:rPr>
              <a:t>A ZD se expande mas não há corrente</a:t>
            </a: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FF0000"/>
                </a:solidFill>
              </a:rPr>
              <a:t>A ZD se desloca de posição, mas não há corrente</a:t>
            </a: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4646613" y="4054475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21" name="TextBox 27"/>
          <p:cNvSpPr txBox="1">
            <a:spLocks noChangeArrowheads="1"/>
          </p:cNvSpPr>
          <p:nvPr/>
        </p:nvSpPr>
        <p:spPr bwMode="auto">
          <a:xfrm>
            <a:off x="3563938" y="4070350"/>
            <a:ext cx="3254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+</a:t>
            </a:r>
          </a:p>
        </p:txBody>
      </p:sp>
      <p:grpSp>
        <p:nvGrpSpPr>
          <p:cNvPr id="22" name="Group 2"/>
          <p:cNvGrpSpPr>
            <a:grpSpLocks/>
          </p:cNvGrpSpPr>
          <p:nvPr/>
        </p:nvGrpSpPr>
        <p:grpSpPr bwMode="auto">
          <a:xfrm>
            <a:off x="2217738" y="2554288"/>
            <a:ext cx="2859087" cy="1152525"/>
            <a:chOff x="2216969" y="2924547"/>
            <a:chExt cx="2859087" cy="1152525"/>
          </a:xfrm>
        </p:grpSpPr>
        <p:sp>
          <p:nvSpPr>
            <p:cNvPr id="23" name="Rectangle 2"/>
            <p:cNvSpPr>
              <a:spLocks noChangeArrowheads="1"/>
            </p:cNvSpPr>
            <p:nvPr/>
          </p:nvSpPr>
          <p:spPr bwMode="auto">
            <a:xfrm>
              <a:off x="2216969" y="2926134"/>
              <a:ext cx="1677987" cy="1128713"/>
            </a:xfrm>
            <a:prstGeom prst="rect">
              <a:avLst/>
            </a:prstGeom>
            <a:solidFill>
              <a:srgbClr val="FF7C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Rectangle 8" descr="Large checker board"/>
            <p:cNvSpPr>
              <a:spLocks noChangeArrowheads="1"/>
            </p:cNvSpPr>
            <p:nvPr/>
          </p:nvSpPr>
          <p:spPr bwMode="auto">
            <a:xfrm>
              <a:off x="3848919" y="2924547"/>
              <a:ext cx="1227137" cy="1152525"/>
            </a:xfrm>
            <a:prstGeom prst="rect">
              <a:avLst/>
            </a:prstGeom>
            <a:pattFill prst="lgCheck">
              <a:fgClr>
                <a:srgbClr val="FF7C80"/>
              </a:fgClr>
              <a:bgClr>
                <a:srgbClr val="00FFFF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2171700" y="2592388"/>
            <a:ext cx="17668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 + + + + +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+  +  + + +</a:t>
            </a:r>
          </a:p>
          <a:p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6875463" y="5387975"/>
            <a:ext cx="20177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Obs: se V</a:t>
            </a:r>
            <a:r>
              <a:rPr lang="en-US" baseline="-25000">
                <a:solidFill>
                  <a:srgbClr val="000000"/>
                </a:solidFill>
              </a:rPr>
              <a:t>CE</a:t>
            </a:r>
            <a:r>
              <a:rPr lang="en-US">
                <a:solidFill>
                  <a:srgbClr val="000000"/>
                </a:solidFill>
              </a:rPr>
              <a:t> &lt; 0, ZD desloca no sentido oposto</a:t>
            </a:r>
          </a:p>
        </p:txBody>
      </p:sp>
      <p:sp>
        <p:nvSpPr>
          <p:cNvPr id="27" name="TextBox 6"/>
          <p:cNvSpPr txBox="1">
            <a:spLocks noChangeArrowheads="1"/>
          </p:cNvSpPr>
          <p:nvPr/>
        </p:nvSpPr>
        <p:spPr bwMode="auto">
          <a:xfrm>
            <a:off x="3154363" y="3659188"/>
            <a:ext cx="2513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cargas + se repelem…</a:t>
            </a:r>
          </a:p>
        </p:txBody>
      </p:sp>
    </p:spTree>
    <p:extLst>
      <p:ext uri="{BB962C8B-B14F-4D97-AF65-F5344CB8AC3E}">
        <p14:creationId xmlns:p14="http://schemas.microsoft.com/office/powerpoint/2010/main" val="182516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Transistor FET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197100" y="2565400"/>
            <a:ext cx="1677988" cy="1128712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178050" y="2682875"/>
            <a:ext cx="17668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 + + + + +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+  +  + + +</a:t>
            </a:r>
          </a:p>
          <a:p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906838" y="2565400"/>
            <a:ext cx="728662" cy="1128712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871913" y="2606675"/>
            <a:ext cx="8413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- - - -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- - - -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686300" y="2565400"/>
            <a:ext cx="1677988" cy="1128712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686300" y="2565400"/>
            <a:ext cx="16732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 + + + + +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+  +  +  +</a:t>
            </a:r>
          </a:p>
          <a:p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983038" y="2333625"/>
            <a:ext cx="690562" cy="192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4291013" y="1870075"/>
            <a:ext cx="1217612" cy="463550"/>
          </a:xfrm>
          <a:custGeom>
            <a:avLst/>
            <a:gdLst>
              <a:gd name="T0" fmla="*/ 0 w 902"/>
              <a:gd name="T1" fmla="*/ 2147483647 h 298"/>
              <a:gd name="T2" fmla="*/ 2147483647 w 902"/>
              <a:gd name="T3" fmla="*/ 2147483647 h 298"/>
              <a:gd name="T4" fmla="*/ 2147483647 w 902"/>
              <a:gd name="T5" fmla="*/ 2147483647 h 298"/>
              <a:gd name="T6" fmla="*/ 2147483647 w 902"/>
              <a:gd name="T7" fmla="*/ 2147483647 h 298"/>
              <a:gd name="T8" fmla="*/ 2147483647 w 902"/>
              <a:gd name="T9" fmla="*/ 2147483647 h 298"/>
              <a:gd name="T10" fmla="*/ 2147483647 w 902"/>
              <a:gd name="T11" fmla="*/ 2147483647 h 298"/>
              <a:gd name="T12" fmla="*/ 2147483647 w 902"/>
              <a:gd name="T13" fmla="*/ 2147483647 h 298"/>
              <a:gd name="T14" fmla="*/ 2147483647 w 902"/>
              <a:gd name="T15" fmla="*/ 2147483647 h 298"/>
              <a:gd name="T16" fmla="*/ 2147483647 w 902"/>
              <a:gd name="T17" fmla="*/ 2147483647 h 2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02"/>
              <a:gd name="T28" fmla="*/ 0 h 298"/>
              <a:gd name="T29" fmla="*/ 902 w 902"/>
              <a:gd name="T30" fmla="*/ 298 h 29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02" h="298">
                <a:moveTo>
                  <a:pt x="0" y="298"/>
                </a:moveTo>
                <a:cubicBezTo>
                  <a:pt x="10" y="271"/>
                  <a:pt x="15" y="246"/>
                  <a:pt x="32" y="223"/>
                </a:cubicBezTo>
                <a:cubicBezTo>
                  <a:pt x="52" y="159"/>
                  <a:pt x="48" y="179"/>
                  <a:pt x="82" y="129"/>
                </a:cubicBezTo>
                <a:cubicBezTo>
                  <a:pt x="113" y="84"/>
                  <a:pt x="94" y="100"/>
                  <a:pt x="125" y="79"/>
                </a:cubicBezTo>
                <a:cubicBezTo>
                  <a:pt x="154" y="0"/>
                  <a:pt x="300" y="19"/>
                  <a:pt x="351" y="16"/>
                </a:cubicBezTo>
                <a:cubicBezTo>
                  <a:pt x="382" y="14"/>
                  <a:pt x="414" y="12"/>
                  <a:pt x="445" y="10"/>
                </a:cubicBezTo>
                <a:cubicBezTo>
                  <a:pt x="563" y="15"/>
                  <a:pt x="665" y="20"/>
                  <a:pt x="777" y="47"/>
                </a:cubicBezTo>
                <a:cubicBezTo>
                  <a:pt x="800" y="45"/>
                  <a:pt x="822" y="44"/>
                  <a:pt x="845" y="41"/>
                </a:cubicBezTo>
                <a:cubicBezTo>
                  <a:pt x="866" y="38"/>
                  <a:pt x="880" y="28"/>
                  <a:pt x="902" y="2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435600" y="1531937"/>
            <a:ext cx="1027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FF"/>
                </a:solidFill>
              </a:rPr>
              <a:t>V</a:t>
            </a:r>
            <a:r>
              <a:rPr lang="en-US" sz="2400" baseline="-25000">
                <a:solidFill>
                  <a:srgbClr val="0000FF"/>
                </a:solidFill>
              </a:rPr>
              <a:t>p</a:t>
            </a:r>
            <a:r>
              <a:rPr lang="en-US" sz="2400">
                <a:solidFill>
                  <a:srgbClr val="0000FF"/>
                </a:solidFill>
              </a:rPr>
              <a:t> &gt; 0</a:t>
            </a: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3675063" y="2525712"/>
            <a:ext cx="1114425" cy="381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1701800" y="1838325"/>
            <a:ext cx="1246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isolante</a:t>
            </a:r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2908300" y="2179637"/>
            <a:ext cx="80010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Rectangle 24" descr="Large checker board"/>
          <p:cNvSpPr>
            <a:spLocks noChangeArrowheads="1"/>
          </p:cNvSpPr>
          <p:nvPr/>
        </p:nvSpPr>
        <p:spPr bwMode="auto">
          <a:xfrm>
            <a:off x="3613150" y="2565400"/>
            <a:ext cx="1228725" cy="1152525"/>
          </a:xfrm>
          <a:prstGeom prst="rect">
            <a:avLst/>
          </a:prstGeom>
          <a:pattFill prst="lgCheck">
            <a:fgClr>
              <a:srgbClr val="FF7C80"/>
            </a:fgClr>
            <a:bgClr>
              <a:srgbClr val="00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25"/>
          <p:cNvSpPr>
            <a:spLocks noChangeArrowheads="1"/>
          </p:cNvSpPr>
          <p:nvPr/>
        </p:nvSpPr>
        <p:spPr bwMode="auto">
          <a:xfrm>
            <a:off x="3851275" y="4105275"/>
            <a:ext cx="792163" cy="773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26"/>
          <p:cNvSpPr txBox="1">
            <a:spLocks noChangeArrowheads="1"/>
          </p:cNvSpPr>
          <p:nvPr/>
        </p:nvSpPr>
        <p:spPr bwMode="auto">
          <a:xfrm>
            <a:off x="3779838" y="4230687"/>
            <a:ext cx="971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V</a:t>
            </a:r>
            <a:r>
              <a:rPr lang="en-US" sz="2000">
                <a:solidFill>
                  <a:schemeClr val="tx1"/>
                </a:solidFill>
                <a:latin typeface="Times New Roman" panose="02020603050405020304" pitchFamily="18" charset="0"/>
              </a:rPr>
              <a:t>ce =0</a:t>
            </a:r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Freeform 27"/>
          <p:cNvSpPr>
            <a:spLocks/>
          </p:cNvSpPr>
          <p:nvPr/>
        </p:nvSpPr>
        <p:spPr bwMode="auto">
          <a:xfrm>
            <a:off x="1647825" y="3222625"/>
            <a:ext cx="2236788" cy="1201737"/>
          </a:xfrm>
          <a:custGeom>
            <a:avLst/>
            <a:gdLst>
              <a:gd name="T0" fmla="*/ 2147483647 w 1409"/>
              <a:gd name="T1" fmla="*/ 2147483647 h 757"/>
              <a:gd name="T2" fmla="*/ 2147483647 w 1409"/>
              <a:gd name="T3" fmla="*/ 2147483647 h 757"/>
              <a:gd name="T4" fmla="*/ 2147483647 w 1409"/>
              <a:gd name="T5" fmla="*/ 2147483647 h 757"/>
              <a:gd name="T6" fmla="*/ 2147483647 w 1409"/>
              <a:gd name="T7" fmla="*/ 2147483647 h 757"/>
              <a:gd name="T8" fmla="*/ 2147483647 w 1409"/>
              <a:gd name="T9" fmla="*/ 2147483647 h 757"/>
              <a:gd name="T10" fmla="*/ 2147483647 w 1409"/>
              <a:gd name="T11" fmla="*/ 2147483647 h 757"/>
              <a:gd name="T12" fmla="*/ 2147483647 w 1409"/>
              <a:gd name="T13" fmla="*/ 2147483647 h 757"/>
              <a:gd name="T14" fmla="*/ 2147483647 w 1409"/>
              <a:gd name="T15" fmla="*/ 2147483647 h 757"/>
              <a:gd name="T16" fmla="*/ 2147483647 w 1409"/>
              <a:gd name="T17" fmla="*/ 2147483647 h 757"/>
              <a:gd name="T18" fmla="*/ 2147483647 w 1409"/>
              <a:gd name="T19" fmla="*/ 2147483647 h 757"/>
              <a:gd name="T20" fmla="*/ 2147483647 w 1409"/>
              <a:gd name="T21" fmla="*/ 2147483647 h 757"/>
              <a:gd name="T22" fmla="*/ 2147483647 w 1409"/>
              <a:gd name="T23" fmla="*/ 2147483647 h 757"/>
              <a:gd name="T24" fmla="*/ 2147483647 w 1409"/>
              <a:gd name="T25" fmla="*/ 2147483647 h 757"/>
              <a:gd name="T26" fmla="*/ 2147483647 w 1409"/>
              <a:gd name="T27" fmla="*/ 2147483647 h 757"/>
              <a:gd name="T28" fmla="*/ 0 w 1409"/>
              <a:gd name="T29" fmla="*/ 2147483647 h 757"/>
              <a:gd name="T30" fmla="*/ 2147483647 w 1409"/>
              <a:gd name="T31" fmla="*/ 2147483647 h 757"/>
              <a:gd name="T32" fmla="*/ 2147483647 w 1409"/>
              <a:gd name="T33" fmla="*/ 2147483647 h 75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409"/>
              <a:gd name="T52" fmla="*/ 0 h 757"/>
              <a:gd name="T53" fmla="*/ 1409 w 1409"/>
              <a:gd name="T54" fmla="*/ 757 h 75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409" h="757">
                <a:moveTo>
                  <a:pt x="1409" y="757"/>
                </a:moveTo>
                <a:cubicBezTo>
                  <a:pt x="1365" y="755"/>
                  <a:pt x="1321" y="755"/>
                  <a:pt x="1277" y="751"/>
                </a:cubicBezTo>
                <a:cubicBezTo>
                  <a:pt x="1172" y="741"/>
                  <a:pt x="1074" y="696"/>
                  <a:pt x="971" y="676"/>
                </a:cubicBezTo>
                <a:cubicBezTo>
                  <a:pt x="919" y="650"/>
                  <a:pt x="871" y="640"/>
                  <a:pt x="814" y="626"/>
                </a:cubicBezTo>
                <a:cubicBezTo>
                  <a:pt x="766" y="614"/>
                  <a:pt x="713" y="595"/>
                  <a:pt x="664" y="582"/>
                </a:cubicBezTo>
                <a:cubicBezTo>
                  <a:pt x="631" y="573"/>
                  <a:pt x="603" y="553"/>
                  <a:pt x="570" y="544"/>
                </a:cubicBezTo>
                <a:cubicBezTo>
                  <a:pt x="543" y="524"/>
                  <a:pt x="552" y="528"/>
                  <a:pt x="526" y="519"/>
                </a:cubicBezTo>
                <a:cubicBezTo>
                  <a:pt x="514" y="515"/>
                  <a:pt x="489" y="507"/>
                  <a:pt x="489" y="507"/>
                </a:cubicBezTo>
                <a:cubicBezTo>
                  <a:pt x="438" y="472"/>
                  <a:pt x="366" y="451"/>
                  <a:pt x="307" y="432"/>
                </a:cubicBezTo>
                <a:cubicBezTo>
                  <a:pt x="301" y="426"/>
                  <a:pt x="295" y="418"/>
                  <a:pt x="288" y="413"/>
                </a:cubicBezTo>
                <a:cubicBezTo>
                  <a:pt x="282" y="409"/>
                  <a:pt x="274" y="411"/>
                  <a:pt x="269" y="407"/>
                </a:cubicBezTo>
                <a:cubicBezTo>
                  <a:pt x="226" y="377"/>
                  <a:pt x="190" y="335"/>
                  <a:pt x="138" y="319"/>
                </a:cubicBezTo>
                <a:cubicBezTo>
                  <a:pt x="107" y="295"/>
                  <a:pt x="85" y="279"/>
                  <a:pt x="57" y="250"/>
                </a:cubicBezTo>
                <a:cubicBezTo>
                  <a:pt x="32" y="224"/>
                  <a:pt x="53" y="216"/>
                  <a:pt x="19" y="194"/>
                </a:cubicBezTo>
                <a:cubicBezTo>
                  <a:pt x="5" y="150"/>
                  <a:pt x="12" y="168"/>
                  <a:pt x="0" y="137"/>
                </a:cubicBezTo>
                <a:cubicBezTo>
                  <a:pt x="1" y="130"/>
                  <a:pt x="3" y="54"/>
                  <a:pt x="25" y="44"/>
                </a:cubicBezTo>
                <a:cubicBezTo>
                  <a:pt x="123" y="0"/>
                  <a:pt x="254" y="18"/>
                  <a:pt x="357" y="1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reeform 28"/>
          <p:cNvSpPr>
            <a:spLocks/>
          </p:cNvSpPr>
          <p:nvPr/>
        </p:nvSpPr>
        <p:spPr bwMode="auto">
          <a:xfrm>
            <a:off x="4579938" y="3241675"/>
            <a:ext cx="3232150" cy="1441450"/>
          </a:xfrm>
          <a:custGeom>
            <a:avLst/>
            <a:gdLst>
              <a:gd name="T0" fmla="*/ 0 w 2036"/>
              <a:gd name="T1" fmla="*/ 2147483647 h 908"/>
              <a:gd name="T2" fmla="*/ 2147483647 w 2036"/>
              <a:gd name="T3" fmla="*/ 2147483647 h 908"/>
              <a:gd name="T4" fmla="*/ 2147483647 w 2036"/>
              <a:gd name="T5" fmla="*/ 2147483647 h 908"/>
              <a:gd name="T6" fmla="*/ 2147483647 w 2036"/>
              <a:gd name="T7" fmla="*/ 2147483647 h 908"/>
              <a:gd name="T8" fmla="*/ 2147483647 w 2036"/>
              <a:gd name="T9" fmla="*/ 2147483647 h 908"/>
              <a:gd name="T10" fmla="*/ 2147483647 w 2036"/>
              <a:gd name="T11" fmla="*/ 2147483647 h 908"/>
              <a:gd name="T12" fmla="*/ 2147483647 w 2036"/>
              <a:gd name="T13" fmla="*/ 2147483647 h 908"/>
              <a:gd name="T14" fmla="*/ 2147483647 w 2036"/>
              <a:gd name="T15" fmla="*/ 2147483647 h 908"/>
              <a:gd name="T16" fmla="*/ 2147483647 w 2036"/>
              <a:gd name="T17" fmla="*/ 2147483647 h 908"/>
              <a:gd name="T18" fmla="*/ 2147483647 w 2036"/>
              <a:gd name="T19" fmla="*/ 2147483647 h 908"/>
              <a:gd name="T20" fmla="*/ 2147483647 w 2036"/>
              <a:gd name="T21" fmla="*/ 2147483647 h 908"/>
              <a:gd name="T22" fmla="*/ 2147483647 w 2036"/>
              <a:gd name="T23" fmla="*/ 2147483647 h 908"/>
              <a:gd name="T24" fmla="*/ 2147483647 w 2036"/>
              <a:gd name="T25" fmla="*/ 2147483647 h 908"/>
              <a:gd name="T26" fmla="*/ 2147483647 w 2036"/>
              <a:gd name="T27" fmla="*/ 2147483647 h 908"/>
              <a:gd name="T28" fmla="*/ 2147483647 w 2036"/>
              <a:gd name="T29" fmla="*/ 2147483647 h 908"/>
              <a:gd name="T30" fmla="*/ 2147483647 w 2036"/>
              <a:gd name="T31" fmla="*/ 2147483647 h 908"/>
              <a:gd name="T32" fmla="*/ 2147483647 w 2036"/>
              <a:gd name="T33" fmla="*/ 0 h 908"/>
              <a:gd name="T34" fmla="*/ 2147483647 w 2036"/>
              <a:gd name="T35" fmla="*/ 2147483647 h 90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036"/>
              <a:gd name="T55" fmla="*/ 0 h 908"/>
              <a:gd name="T56" fmla="*/ 2036 w 2036"/>
              <a:gd name="T57" fmla="*/ 908 h 90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036" h="908">
                <a:moveTo>
                  <a:pt x="0" y="752"/>
                </a:moveTo>
                <a:cubicBezTo>
                  <a:pt x="149" y="766"/>
                  <a:pt x="296" y="795"/>
                  <a:pt x="445" y="808"/>
                </a:cubicBezTo>
                <a:cubicBezTo>
                  <a:pt x="615" y="851"/>
                  <a:pt x="784" y="873"/>
                  <a:pt x="958" y="896"/>
                </a:cubicBezTo>
                <a:cubicBezTo>
                  <a:pt x="1030" y="905"/>
                  <a:pt x="1177" y="908"/>
                  <a:pt x="1177" y="908"/>
                </a:cubicBezTo>
                <a:cubicBezTo>
                  <a:pt x="1348" y="906"/>
                  <a:pt x="1520" y="906"/>
                  <a:pt x="1691" y="902"/>
                </a:cubicBezTo>
                <a:cubicBezTo>
                  <a:pt x="1750" y="901"/>
                  <a:pt x="1804" y="865"/>
                  <a:pt x="1860" y="852"/>
                </a:cubicBezTo>
                <a:cubicBezTo>
                  <a:pt x="1881" y="831"/>
                  <a:pt x="1904" y="799"/>
                  <a:pt x="1929" y="783"/>
                </a:cubicBezTo>
                <a:cubicBezTo>
                  <a:pt x="1940" y="748"/>
                  <a:pt x="1968" y="706"/>
                  <a:pt x="1991" y="676"/>
                </a:cubicBezTo>
                <a:cubicBezTo>
                  <a:pt x="2006" y="632"/>
                  <a:pt x="1997" y="650"/>
                  <a:pt x="2016" y="620"/>
                </a:cubicBezTo>
                <a:cubicBezTo>
                  <a:pt x="2022" y="597"/>
                  <a:pt x="2028" y="574"/>
                  <a:pt x="2035" y="551"/>
                </a:cubicBezTo>
                <a:cubicBezTo>
                  <a:pt x="2033" y="509"/>
                  <a:pt x="2036" y="467"/>
                  <a:pt x="2029" y="426"/>
                </a:cubicBezTo>
                <a:cubicBezTo>
                  <a:pt x="2027" y="417"/>
                  <a:pt x="2015" y="414"/>
                  <a:pt x="2010" y="407"/>
                </a:cubicBezTo>
                <a:cubicBezTo>
                  <a:pt x="1989" y="375"/>
                  <a:pt x="2006" y="366"/>
                  <a:pt x="1972" y="332"/>
                </a:cubicBezTo>
                <a:cubicBezTo>
                  <a:pt x="1951" y="266"/>
                  <a:pt x="1837" y="220"/>
                  <a:pt x="1778" y="194"/>
                </a:cubicBezTo>
                <a:cubicBezTo>
                  <a:pt x="1738" y="154"/>
                  <a:pt x="1698" y="151"/>
                  <a:pt x="1647" y="125"/>
                </a:cubicBezTo>
                <a:cubicBezTo>
                  <a:pt x="1609" y="106"/>
                  <a:pt x="1580" y="70"/>
                  <a:pt x="1540" y="57"/>
                </a:cubicBezTo>
                <a:cubicBezTo>
                  <a:pt x="1479" y="13"/>
                  <a:pt x="1401" y="7"/>
                  <a:pt x="1328" y="0"/>
                </a:cubicBezTo>
                <a:cubicBezTo>
                  <a:pt x="1261" y="6"/>
                  <a:pt x="1195" y="13"/>
                  <a:pt x="1127" y="1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3"/>
          <p:cNvSpPr txBox="1"/>
          <p:nvPr/>
        </p:nvSpPr>
        <p:spPr>
          <a:xfrm>
            <a:off x="971550" y="4951412"/>
            <a:ext cx="6019800" cy="1754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O que acontece se ligamos V</a:t>
            </a:r>
            <a:r>
              <a:rPr lang="en-US" baseline="-25000">
                <a:solidFill>
                  <a:srgbClr val="000000"/>
                </a:solidFill>
              </a:rPr>
              <a:t>P </a:t>
            </a:r>
            <a:r>
              <a:rPr lang="en-US">
                <a:solidFill>
                  <a:srgbClr val="000000"/>
                </a:solidFill>
              </a:rPr>
              <a:t> &gt; 0 (com V</a:t>
            </a:r>
            <a:r>
              <a:rPr lang="en-US" baseline="-25000">
                <a:solidFill>
                  <a:srgbClr val="000000"/>
                </a:solidFill>
              </a:rPr>
              <a:t>CE</a:t>
            </a:r>
            <a:r>
              <a:rPr lang="en-US">
                <a:solidFill>
                  <a:srgbClr val="000000"/>
                </a:solidFill>
              </a:rPr>
              <a:t> = 0)?</a:t>
            </a:r>
          </a:p>
          <a:p>
            <a:endParaRPr lang="en-US">
              <a:solidFill>
                <a:srgbClr val="000000"/>
              </a:solidFill>
            </a:endParaRP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000000"/>
                </a:solidFill>
              </a:rPr>
              <a:t>Nada muda </a:t>
            </a: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000000"/>
                </a:solidFill>
              </a:rPr>
              <a:t>A ZD se contrai e aparece corrente no circuito CE</a:t>
            </a: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chemeClr val="tx1"/>
                </a:solidFill>
              </a:rPr>
              <a:t>A ZD se expande mas não há corrente CE</a:t>
            </a: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000000"/>
                </a:solidFill>
              </a:rPr>
              <a:t>A ZD se desloca de posição, mas não há corrente CE</a:t>
            </a:r>
          </a:p>
        </p:txBody>
      </p:sp>
    </p:spTree>
    <p:extLst>
      <p:ext uri="{BB962C8B-B14F-4D97-AF65-F5344CB8AC3E}">
        <p14:creationId xmlns:p14="http://schemas.microsoft.com/office/powerpoint/2010/main" val="428154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Transistor FET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197100" y="2565400"/>
            <a:ext cx="1677988" cy="1128712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178050" y="2682875"/>
            <a:ext cx="17668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 + + + + +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+  +  + + +</a:t>
            </a:r>
          </a:p>
          <a:p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906838" y="2565400"/>
            <a:ext cx="728662" cy="1128712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871913" y="2606675"/>
            <a:ext cx="8413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- - - -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- - - -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686300" y="2565400"/>
            <a:ext cx="1677988" cy="1128712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686300" y="2565400"/>
            <a:ext cx="16732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 + + + + +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+  +  +  +</a:t>
            </a:r>
          </a:p>
          <a:p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983038" y="2333625"/>
            <a:ext cx="690562" cy="192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4291013" y="1870075"/>
            <a:ext cx="1217612" cy="463550"/>
          </a:xfrm>
          <a:custGeom>
            <a:avLst/>
            <a:gdLst>
              <a:gd name="T0" fmla="*/ 0 w 902"/>
              <a:gd name="T1" fmla="*/ 2147483647 h 298"/>
              <a:gd name="T2" fmla="*/ 2147483647 w 902"/>
              <a:gd name="T3" fmla="*/ 2147483647 h 298"/>
              <a:gd name="T4" fmla="*/ 2147483647 w 902"/>
              <a:gd name="T5" fmla="*/ 2147483647 h 298"/>
              <a:gd name="T6" fmla="*/ 2147483647 w 902"/>
              <a:gd name="T7" fmla="*/ 2147483647 h 298"/>
              <a:gd name="T8" fmla="*/ 2147483647 w 902"/>
              <a:gd name="T9" fmla="*/ 2147483647 h 298"/>
              <a:gd name="T10" fmla="*/ 2147483647 w 902"/>
              <a:gd name="T11" fmla="*/ 2147483647 h 298"/>
              <a:gd name="T12" fmla="*/ 2147483647 w 902"/>
              <a:gd name="T13" fmla="*/ 2147483647 h 298"/>
              <a:gd name="T14" fmla="*/ 2147483647 w 902"/>
              <a:gd name="T15" fmla="*/ 2147483647 h 298"/>
              <a:gd name="T16" fmla="*/ 2147483647 w 902"/>
              <a:gd name="T17" fmla="*/ 2147483647 h 2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02"/>
              <a:gd name="T28" fmla="*/ 0 h 298"/>
              <a:gd name="T29" fmla="*/ 902 w 902"/>
              <a:gd name="T30" fmla="*/ 298 h 29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02" h="298">
                <a:moveTo>
                  <a:pt x="0" y="298"/>
                </a:moveTo>
                <a:cubicBezTo>
                  <a:pt x="10" y="271"/>
                  <a:pt x="15" y="246"/>
                  <a:pt x="32" y="223"/>
                </a:cubicBezTo>
                <a:cubicBezTo>
                  <a:pt x="52" y="159"/>
                  <a:pt x="48" y="179"/>
                  <a:pt x="82" y="129"/>
                </a:cubicBezTo>
                <a:cubicBezTo>
                  <a:pt x="113" y="84"/>
                  <a:pt x="94" y="100"/>
                  <a:pt x="125" y="79"/>
                </a:cubicBezTo>
                <a:cubicBezTo>
                  <a:pt x="154" y="0"/>
                  <a:pt x="300" y="19"/>
                  <a:pt x="351" y="16"/>
                </a:cubicBezTo>
                <a:cubicBezTo>
                  <a:pt x="382" y="14"/>
                  <a:pt x="414" y="12"/>
                  <a:pt x="445" y="10"/>
                </a:cubicBezTo>
                <a:cubicBezTo>
                  <a:pt x="563" y="15"/>
                  <a:pt x="665" y="20"/>
                  <a:pt x="777" y="47"/>
                </a:cubicBezTo>
                <a:cubicBezTo>
                  <a:pt x="800" y="45"/>
                  <a:pt x="822" y="44"/>
                  <a:pt x="845" y="41"/>
                </a:cubicBezTo>
                <a:cubicBezTo>
                  <a:pt x="866" y="38"/>
                  <a:pt x="880" y="28"/>
                  <a:pt x="902" y="2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435600" y="1531937"/>
            <a:ext cx="1027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FF"/>
                </a:solidFill>
              </a:rPr>
              <a:t>V</a:t>
            </a:r>
            <a:r>
              <a:rPr lang="en-US" sz="2400" baseline="-25000">
                <a:solidFill>
                  <a:srgbClr val="0000FF"/>
                </a:solidFill>
              </a:rPr>
              <a:t>p</a:t>
            </a:r>
            <a:r>
              <a:rPr lang="en-US" sz="2400">
                <a:solidFill>
                  <a:srgbClr val="0000FF"/>
                </a:solidFill>
              </a:rPr>
              <a:t> &gt; 0</a:t>
            </a: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3675063" y="2525712"/>
            <a:ext cx="1114425" cy="381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1701800" y="1838325"/>
            <a:ext cx="1246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isolante</a:t>
            </a:r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2908300" y="2179637"/>
            <a:ext cx="80010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Rectangle 24" descr="Large checker board"/>
          <p:cNvSpPr>
            <a:spLocks noChangeArrowheads="1"/>
          </p:cNvSpPr>
          <p:nvPr/>
        </p:nvSpPr>
        <p:spPr bwMode="auto">
          <a:xfrm>
            <a:off x="3613150" y="2565400"/>
            <a:ext cx="1228725" cy="1152525"/>
          </a:xfrm>
          <a:prstGeom prst="rect">
            <a:avLst/>
          </a:prstGeom>
          <a:pattFill prst="lgCheck">
            <a:fgClr>
              <a:srgbClr val="FF7C80"/>
            </a:fgClr>
            <a:bgClr>
              <a:srgbClr val="00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25"/>
          <p:cNvSpPr>
            <a:spLocks noChangeArrowheads="1"/>
          </p:cNvSpPr>
          <p:nvPr/>
        </p:nvSpPr>
        <p:spPr bwMode="auto">
          <a:xfrm>
            <a:off x="3851275" y="4105275"/>
            <a:ext cx="792163" cy="773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26"/>
          <p:cNvSpPr txBox="1">
            <a:spLocks noChangeArrowheads="1"/>
          </p:cNvSpPr>
          <p:nvPr/>
        </p:nvSpPr>
        <p:spPr bwMode="auto">
          <a:xfrm>
            <a:off x="3767138" y="4230687"/>
            <a:ext cx="971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V</a:t>
            </a:r>
            <a:r>
              <a:rPr lang="en-US" sz="2000">
                <a:solidFill>
                  <a:schemeClr val="tx1"/>
                </a:solidFill>
                <a:latin typeface="Times New Roman" panose="02020603050405020304" pitchFamily="18" charset="0"/>
              </a:rPr>
              <a:t>ce =0</a:t>
            </a:r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Freeform 27"/>
          <p:cNvSpPr>
            <a:spLocks/>
          </p:cNvSpPr>
          <p:nvPr/>
        </p:nvSpPr>
        <p:spPr bwMode="auto">
          <a:xfrm>
            <a:off x="1647825" y="3222625"/>
            <a:ext cx="2236788" cy="1201737"/>
          </a:xfrm>
          <a:custGeom>
            <a:avLst/>
            <a:gdLst>
              <a:gd name="T0" fmla="*/ 2147483647 w 1409"/>
              <a:gd name="T1" fmla="*/ 2147483647 h 757"/>
              <a:gd name="T2" fmla="*/ 2147483647 w 1409"/>
              <a:gd name="T3" fmla="*/ 2147483647 h 757"/>
              <a:gd name="T4" fmla="*/ 2147483647 w 1409"/>
              <a:gd name="T5" fmla="*/ 2147483647 h 757"/>
              <a:gd name="T6" fmla="*/ 2147483647 w 1409"/>
              <a:gd name="T7" fmla="*/ 2147483647 h 757"/>
              <a:gd name="T8" fmla="*/ 2147483647 w 1409"/>
              <a:gd name="T9" fmla="*/ 2147483647 h 757"/>
              <a:gd name="T10" fmla="*/ 2147483647 w 1409"/>
              <a:gd name="T11" fmla="*/ 2147483647 h 757"/>
              <a:gd name="T12" fmla="*/ 2147483647 w 1409"/>
              <a:gd name="T13" fmla="*/ 2147483647 h 757"/>
              <a:gd name="T14" fmla="*/ 2147483647 w 1409"/>
              <a:gd name="T15" fmla="*/ 2147483647 h 757"/>
              <a:gd name="T16" fmla="*/ 2147483647 w 1409"/>
              <a:gd name="T17" fmla="*/ 2147483647 h 757"/>
              <a:gd name="T18" fmla="*/ 2147483647 w 1409"/>
              <a:gd name="T19" fmla="*/ 2147483647 h 757"/>
              <a:gd name="T20" fmla="*/ 2147483647 w 1409"/>
              <a:gd name="T21" fmla="*/ 2147483647 h 757"/>
              <a:gd name="T22" fmla="*/ 2147483647 w 1409"/>
              <a:gd name="T23" fmla="*/ 2147483647 h 757"/>
              <a:gd name="T24" fmla="*/ 2147483647 w 1409"/>
              <a:gd name="T25" fmla="*/ 2147483647 h 757"/>
              <a:gd name="T26" fmla="*/ 2147483647 w 1409"/>
              <a:gd name="T27" fmla="*/ 2147483647 h 757"/>
              <a:gd name="T28" fmla="*/ 0 w 1409"/>
              <a:gd name="T29" fmla="*/ 2147483647 h 757"/>
              <a:gd name="T30" fmla="*/ 2147483647 w 1409"/>
              <a:gd name="T31" fmla="*/ 2147483647 h 757"/>
              <a:gd name="T32" fmla="*/ 2147483647 w 1409"/>
              <a:gd name="T33" fmla="*/ 2147483647 h 75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409"/>
              <a:gd name="T52" fmla="*/ 0 h 757"/>
              <a:gd name="T53" fmla="*/ 1409 w 1409"/>
              <a:gd name="T54" fmla="*/ 757 h 75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409" h="757">
                <a:moveTo>
                  <a:pt x="1409" y="757"/>
                </a:moveTo>
                <a:cubicBezTo>
                  <a:pt x="1365" y="755"/>
                  <a:pt x="1321" y="755"/>
                  <a:pt x="1277" y="751"/>
                </a:cubicBezTo>
                <a:cubicBezTo>
                  <a:pt x="1172" y="741"/>
                  <a:pt x="1074" y="696"/>
                  <a:pt x="971" y="676"/>
                </a:cubicBezTo>
                <a:cubicBezTo>
                  <a:pt x="919" y="650"/>
                  <a:pt x="871" y="640"/>
                  <a:pt x="814" y="626"/>
                </a:cubicBezTo>
                <a:cubicBezTo>
                  <a:pt x="766" y="614"/>
                  <a:pt x="713" y="595"/>
                  <a:pt x="664" y="582"/>
                </a:cubicBezTo>
                <a:cubicBezTo>
                  <a:pt x="631" y="573"/>
                  <a:pt x="603" y="553"/>
                  <a:pt x="570" y="544"/>
                </a:cubicBezTo>
                <a:cubicBezTo>
                  <a:pt x="543" y="524"/>
                  <a:pt x="552" y="528"/>
                  <a:pt x="526" y="519"/>
                </a:cubicBezTo>
                <a:cubicBezTo>
                  <a:pt x="514" y="515"/>
                  <a:pt x="489" y="507"/>
                  <a:pt x="489" y="507"/>
                </a:cubicBezTo>
                <a:cubicBezTo>
                  <a:pt x="438" y="472"/>
                  <a:pt x="366" y="451"/>
                  <a:pt x="307" y="432"/>
                </a:cubicBezTo>
                <a:cubicBezTo>
                  <a:pt x="301" y="426"/>
                  <a:pt x="295" y="418"/>
                  <a:pt x="288" y="413"/>
                </a:cubicBezTo>
                <a:cubicBezTo>
                  <a:pt x="282" y="409"/>
                  <a:pt x="274" y="411"/>
                  <a:pt x="269" y="407"/>
                </a:cubicBezTo>
                <a:cubicBezTo>
                  <a:pt x="226" y="377"/>
                  <a:pt x="190" y="335"/>
                  <a:pt x="138" y="319"/>
                </a:cubicBezTo>
                <a:cubicBezTo>
                  <a:pt x="107" y="295"/>
                  <a:pt x="85" y="279"/>
                  <a:pt x="57" y="250"/>
                </a:cubicBezTo>
                <a:cubicBezTo>
                  <a:pt x="32" y="224"/>
                  <a:pt x="53" y="216"/>
                  <a:pt x="19" y="194"/>
                </a:cubicBezTo>
                <a:cubicBezTo>
                  <a:pt x="5" y="150"/>
                  <a:pt x="12" y="168"/>
                  <a:pt x="0" y="137"/>
                </a:cubicBezTo>
                <a:cubicBezTo>
                  <a:pt x="1" y="130"/>
                  <a:pt x="3" y="54"/>
                  <a:pt x="25" y="44"/>
                </a:cubicBezTo>
                <a:cubicBezTo>
                  <a:pt x="123" y="0"/>
                  <a:pt x="254" y="18"/>
                  <a:pt x="357" y="1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reeform 28"/>
          <p:cNvSpPr>
            <a:spLocks/>
          </p:cNvSpPr>
          <p:nvPr/>
        </p:nvSpPr>
        <p:spPr bwMode="auto">
          <a:xfrm>
            <a:off x="4579938" y="3241675"/>
            <a:ext cx="3232150" cy="1441450"/>
          </a:xfrm>
          <a:custGeom>
            <a:avLst/>
            <a:gdLst>
              <a:gd name="T0" fmla="*/ 0 w 2036"/>
              <a:gd name="T1" fmla="*/ 2147483647 h 908"/>
              <a:gd name="T2" fmla="*/ 2147483647 w 2036"/>
              <a:gd name="T3" fmla="*/ 2147483647 h 908"/>
              <a:gd name="T4" fmla="*/ 2147483647 w 2036"/>
              <a:gd name="T5" fmla="*/ 2147483647 h 908"/>
              <a:gd name="T6" fmla="*/ 2147483647 w 2036"/>
              <a:gd name="T7" fmla="*/ 2147483647 h 908"/>
              <a:gd name="T8" fmla="*/ 2147483647 w 2036"/>
              <a:gd name="T9" fmla="*/ 2147483647 h 908"/>
              <a:gd name="T10" fmla="*/ 2147483647 w 2036"/>
              <a:gd name="T11" fmla="*/ 2147483647 h 908"/>
              <a:gd name="T12" fmla="*/ 2147483647 w 2036"/>
              <a:gd name="T13" fmla="*/ 2147483647 h 908"/>
              <a:gd name="T14" fmla="*/ 2147483647 w 2036"/>
              <a:gd name="T15" fmla="*/ 2147483647 h 908"/>
              <a:gd name="T16" fmla="*/ 2147483647 w 2036"/>
              <a:gd name="T17" fmla="*/ 2147483647 h 908"/>
              <a:gd name="T18" fmla="*/ 2147483647 w 2036"/>
              <a:gd name="T19" fmla="*/ 2147483647 h 908"/>
              <a:gd name="T20" fmla="*/ 2147483647 w 2036"/>
              <a:gd name="T21" fmla="*/ 2147483647 h 908"/>
              <a:gd name="T22" fmla="*/ 2147483647 w 2036"/>
              <a:gd name="T23" fmla="*/ 2147483647 h 908"/>
              <a:gd name="T24" fmla="*/ 2147483647 w 2036"/>
              <a:gd name="T25" fmla="*/ 2147483647 h 908"/>
              <a:gd name="T26" fmla="*/ 2147483647 w 2036"/>
              <a:gd name="T27" fmla="*/ 2147483647 h 908"/>
              <a:gd name="T28" fmla="*/ 2147483647 w 2036"/>
              <a:gd name="T29" fmla="*/ 2147483647 h 908"/>
              <a:gd name="T30" fmla="*/ 2147483647 w 2036"/>
              <a:gd name="T31" fmla="*/ 2147483647 h 908"/>
              <a:gd name="T32" fmla="*/ 2147483647 w 2036"/>
              <a:gd name="T33" fmla="*/ 0 h 908"/>
              <a:gd name="T34" fmla="*/ 2147483647 w 2036"/>
              <a:gd name="T35" fmla="*/ 2147483647 h 90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036"/>
              <a:gd name="T55" fmla="*/ 0 h 908"/>
              <a:gd name="T56" fmla="*/ 2036 w 2036"/>
              <a:gd name="T57" fmla="*/ 908 h 90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036" h="908">
                <a:moveTo>
                  <a:pt x="0" y="752"/>
                </a:moveTo>
                <a:cubicBezTo>
                  <a:pt x="149" y="766"/>
                  <a:pt x="296" y="795"/>
                  <a:pt x="445" y="808"/>
                </a:cubicBezTo>
                <a:cubicBezTo>
                  <a:pt x="615" y="851"/>
                  <a:pt x="784" y="873"/>
                  <a:pt x="958" y="896"/>
                </a:cubicBezTo>
                <a:cubicBezTo>
                  <a:pt x="1030" y="905"/>
                  <a:pt x="1177" y="908"/>
                  <a:pt x="1177" y="908"/>
                </a:cubicBezTo>
                <a:cubicBezTo>
                  <a:pt x="1348" y="906"/>
                  <a:pt x="1520" y="906"/>
                  <a:pt x="1691" y="902"/>
                </a:cubicBezTo>
                <a:cubicBezTo>
                  <a:pt x="1750" y="901"/>
                  <a:pt x="1804" y="865"/>
                  <a:pt x="1860" y="852"/>
                </a:cubicBezTo>
                <a:cubicBezTo>
                  <a:pt x="1881" y="831"/>
                  <a:pt x="1904" y="799"/>
                  <a:pt x="1929" y="783"/>
                </a:cubicBezTo>
                <a:cubicBezTo>
                  <a:pt x="1940" y="748"/>
                  <a:pt x="1968" y="706"/>
                  <a:pt x="1991" y="676"/>
                </a:cubicBezTo>
                <a:cubicBezTo>
                  <a:pt x="2006" y="632"/>
                  <a:pt x="1997" y="650"/>
                  <a:pt x="2016" y="620"/>
                </a:cubicBezTo>
                <a:cubicBezTo>
                  <a:pt x="2022" y="597"/>
                  <a:pt x="2028" y="574"/>
                  <a:pt x="2035" y="551"/>
                </a:cubicBezTo>
                <a:cubicBezTo>
                  <a:pt x="2033" y="509"/>
                  <a:pt x="2036" y="467"/>
                  <a:pt x="2029" y="426"/>
                </a:cubicBezTo>
                <a:cubicBezTo>
                  <a:pt x="2027" y="417"/>
                  <a:pt x="2015" y="414"/>
                  <a:pt x="2010" y="407"/>
                </a:cubicBezTo>
                <a:cubicBezTo>
                  <a:pt x="1989" y="375"/>
                  <a:pt x="2006" y="366"/>
                  <a:pt x="1972" y="332"/>
                </a:cubicBezTo>
                <a:cubicBezTo>
                  <a:pt x="1951" y="266"/>
                  <a:pt x="1837" y="220"/>
                  <a:pt x="1778" y="194"/>
                </a:cubicBezTo>
                <a:cubicBezTo>
                  <a:pt x="1738" y="154"/>
                  <a:pt x="1698" y="151"/>
                  <a:pt x="1647" y="125"/>
                </a:cubicBezTo>
                <a:cubicBezTo>
                  <a:pt x="1609" y="106"/>
                  <a:pt x="1580" y="70"/>
                  <a:pt x="1540" y="57"/>
                </a:cubicBezTo>
                <a:cubicBezTo>
                  <a:pt x="1479" y="13"/>
                  <a:pt x="1401" y="7"/>
                  <a:pt x="1328" y="0"/>
                </a:cubicBezTo>
                <a:cubicBezTo>
                  <a:pt x="1261" y="6"/>
                  <a:pt x="1195" y="13"/>
                  <a:pt x="1127" y="1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3"/>
          <p:cNvSpPr txBox="1"/>
          <p:nvPr/>
        </p:nvSpPr>
        <p:spPr>
          <a:xfrm>
            <a:off x="971550" y="4951412"/>
            <a:ext cx="6045200" cy="1754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O que acontece se ligamos V</a:t>
            </a:r>
            <a:r>
              <a:rPr lang="en-US" baseline="-25000">
                <a:solidFill>
                  <a:srgbClr val="000000"/>
                </a:solidFill>
              </a:rPr>
              <a:t>P </a:t>
            </a:r>
            <a:r>
              <a:rPr lang="en-US">
                <a:solidFill>
                  <a:srgbClr val="000000"/>
                </a:solidFill>
              </a:rPr>
              <a:t> &gt; 0 (com V</a:t>
            </a:r>
            <a:r>
              <a:rPr lang="en-US" baseline="-25000">
                <a:solidFill>
                  <a:srgbClr val="000000"/>
                </a:solidFill>
              </a:rPr>
              <a:t>CE</a:t>
            </a:r>
            <a:r>
              <a:rPr lang="en-US">
                <a:solidFill>
                  <a:srgbClr val="000000"/>
                </a:solidFill>
              </a:rPr>
              <a:t> = 0)?</a:t>
            </a:r>
          </a:p>
          <a:p>
            <a:endParaRPr lang="en-US">
              <a:solidFill>
                <a:srgbClr val="000000"/>
              </a:solidFill>
            </a:endParaRP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000000"/>
                </a:solidFill>
              </a:rPr>
              <a:t>Nada muda </a:t>
            </a: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000000"/>
                </a:solidFill>
              </a:rPr>
              <a:t>A ZD se contrai e aparece corrente no circuito CE</a:t>
            </a: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FF0000"/>
                </a:solidFill>
              </a:rPr>
              <a:t>A ZD se expande mas não há corrente CE</a:t>
            </a: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chemeClr val="tx1"/>
                </a:solidFill>
              </a:rPr>
              <a:t>A ZD se desloca de posição, mas não há corrente CE</a:t>
            </a:r>
          </a:p>
        </p:txBody>
      </p:sp>
      <p:sp>
        <p:nvSpPr>
          <p:cNvPr id="21" name="Rectangle 8" descr="Large checker board"/>
          <p:cNvSpPr>
            <a:spLocks noChangeArrowheads="1"/>
          </p:cNvSpPr>
          <p:nvPr/>
        </p:nvSpPr>
        <p:spPr bwMode="auto">
          <a:xfrm>
            <a:off x="3262313" y="2574925"/>
            <a:ext cx="1958975" cy="1152525"/>
          </a:xfrm>
          <a:prstGeom prst="rect">
            <a:avLst/>
          </a:prstGeom>
          <a:pattFill prst="lgCheck">
            <a:fgClr>
              <a:srgbClr val="FF7C80"/>
            </a:fgClr>
            <a:bgClr>
              <a:srgbClr val="00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 Box 17"/>
          <p:cNvSpPr txBox="1">
            <a:spLocks noChangeArrowheads="1"/>
          </p:cNvSpPr>
          <p:nvPr/>
        </p:nvSpPr>
        <p:spPr bwMode="auto">
          <a:xfrm>
            <a:off x="6948488" y="4087812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23" name="Line 18"/>
          <p:cNvSpPr>
            <a:spLocks noChangeShapeType="1"/>
          </p:cNvSpPr>
          <p:nvPr/>
        </p:nvSpPr>
        <p:spPr bwMode="auto">
          <a:xfrm flipV="1">
            <a:off x="6886575" y="4197350"/>
            <a:ext cx="461963" cy="1920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19"/>
          <p:cNvSpPr>
            <a:spLocks noChangeShapeType="1"/>
          </p:cNvSpPr>
          <p:nvPr/>
        </p:nvSpPr>
        <p:spPr bwMode="auto">
          <a:xfrm>
            <a:off x="6886575" y="4197350"/>
            <a:ext cx="422275" cy="2301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5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Transistor FET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197100" y="2547938"/>
            <a:ext cx="1677988" cy="1128712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178050" y="2665413"/>
            <a:ext cx="17668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 + + + + +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+  +  + + +</a:t>
            </a:r>
          </a:p>
          <a:p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906838" y="2547938"/>
            <a:ext cx="728662" cy="1128712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871913" y="2589213"/>
            <a:ext cx="8413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- - - -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- - - -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686300" y="2547938"/>
            <a:ext cx="1677988" cy="1128712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686300" y="2547938"/>
            <a:ext cx="16732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 + + + + +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+  +  +  +</a:t>
            </a:r>
          </a:p>
          <a:p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983038" y="2316163"/>
            <a:ext cx="690562" cy="192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4291013" y="1852613"/>
            <a:ext cx="1217612" cy="463550"/>
          </a:xfrm>
          <a:custGeom>
            <a:avLst/>
            <a:gdLst>
              <a:gd name="T0" fmla="*/ 0 w 902"/>
              <a:gd name="T1" fmla="*/ 2147483647 h 298"/>
              <a:gd name="T2" fmla="*/ 2147483647 w 902"/>
              <a:gd name="T3" fmla="*/ 2147483647 h 298"/>
              <a:gd name="T4" fmla="*/ 2147483647 w 902"/>
              <a:gd name="T5" fmla="*/ 2147483647 h 298"/>
              <a:gd name="T6" fmla="*/ 2147483647 w 902"/>
              <a:gd name="T7" fmla="*/ 2147483647 h 298"/>
              <a:gd name="T8" fmla="*/ 2147483647 w 902"/>
              <a:gd name="T9" fmla="*/ 2147483647 h 298"/>
              <a:gd name="T10" fmla="*/ 2147483647 w 902"/>
              <a:gd name="T11" fmla="*/ 2147483647 h 298"/>
              <a:gd name="T12" fmla="*/ 2147483647 w 902"/>
              <a:gd name="T13" fmla="*/ 2147483647 h 298"/>
              <a:gd name="T14" fmla="*/ 2147483647 w 902"/>
              <a:gd name="T15" fmla="*/ 2147483647 h 298"/>
              <a:gd name="T16" fmla="*/ 2147483647 w 902"/>
              <a:gd name="T17" fmla="*/ 2147483647 h 2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02"/>
              <a:gd name="T28" fmla="*/ 0 h 298"/>
              <a:gd name="T29" fmla="*/ 902 w 902"/>
              <a:gd name="T30" fmla="*/ 298 h 29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02" h="298">
                <a:moveTo>
                  <a:pt x="0" y="298"/>
                </a:moveTo>
                <a:cubicBezTo>
                  <a:pt x="10" y="271"/>
                  <a:pt x="15" y="246"/>
                  <a:pt x="32" y="223"/>
                </a:cubicBezTo>
                <a:cubicBezTo>
                  <a:pt x="52" y="159"/>
                  <a:pt x="48" y="179"/>
                  <a:pt x="82" y="129"/>
                </a:cubicBezTo>
                <a:cubicBezTo>
                  <a:pt x="113" y="84"/>
                  <a:pt x="94" y="100"/>
                  <a:pt x="125" y="79"/>
                </a:cubicBezTo>
                <a:cubicBezTo>
                  <a:pt x="154" y="0"/>
                  <a:pt x="300" y="19"/>
                  <a:pt x="351" y="16"/>
                </a:cubicBezTo>
                <a:cubicBezTo>
                  <a:pt x="382" y="14"/>
                  <a:pt x="414" y="12"/>
                  <a:pt x="445" y="10"/>
                </a:cubicBezTo>
                <a:cubicBezTo>
                  <a:pt x="563" y="15"/>
                  <a:pt x="665" y="20"/>
                  <a:pt x="777" y="47"/>
                </a:cubicBezTo>
                <a:cubicBezTo>
                  <a:pt x="800" y="45"/>
                  <a:pt x="822" y="44"/>
                  <a:pt x="845" y="41"/>
                </a:cubicBezTo>
                <a:cubicBezTo>
                  <a:pt x="866" y="38"/>
                  <a:pt x="880" y="28"/>
                  <a:pt x="902" y="2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3675063" y="2508250"/>
            <a:ext cx="1114425" cy="381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1701800" y="1820863"/>
            <a:ext cx="1246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isolante</a:t>
            </a:r>
          </a:p>
        </p:txBody>
      </p:sp>
      <p:sp>
        <p:nvSpPr>
          <p:cNvPr id="13" name="Line 16"/>
          <p:cNvSpPr>
            <a:spLocks noChangeShapeType="1"/>
          </p:cNvSpPr>
          <p:nvPr/>
        </p:nvSpPr>
        <p:spPr bwMode="auto">
          <a:xfrm>
            <a:off x="2908300" y="2162175"/>
            <a:ext cx="80010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Rectangle 24" descr="Large checker board"/>
          <p:cNvSpPr>
            <a:spLocks noChangeArrowheads="1"/>
          </p:cNvSpPr>
          <p:nvPr/>
        </p:nvSpPr>
        <p:spPr bwMode="auto">
          <a:xfrm>
            <a:off x="3613150" y="2547938"/>
            <a:ext cx="1228725" cy="1152525"/>
          </a:xfrm>
          <a:prstGeom prst="rect">
            <a:avLst/>
          </a:prstGeom>
          <a:pattFill prst="lgCheck">
            <a:fgClr>
              <a:srgbClr val="FF7C80"/>
            </a:fgClr>
            <a:bgClr>
              <a:srgbClr val="00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Oval 25"/>
          <p:cNvSpPr>
            <a:spLocks noChangeArrowheads="1"/>
          </p:cNvSpPr>
          <p:nvPr/>
        </p:nvSpPr>
        <p:spPr bwMode="auto">
          <a:xfrm>
            <a:off x="3851275" y="4087813"/>
            <a:ext cx="792163" cy="773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26"/>
          <p:cNvSpPr txBox="1">
            <a:spLocks noChangeArrowheads="1"/>
          </p:cNvSpPr>
          <p:nvPr/>
        </p:nvSpPr>
        <p:spPr bwMode="auto">
          <a:xfrm>
            <a:off x="3937000" y="4213225"/>
            <a:ext cx="63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V</a:t>
            </a:r>
            <a:r>
              <a:rPr lang="en-US" sz="2000">
                <a:solidFill>
                  <a:schemeClr val="tx1"/>
                </a:solidFill>
                <a:latin typeface="Times New Roman" panose="02020603050405020304" pitchFamily="18" charset="0"/>
              </a:rPr>
              <a:t>ce</a:t>
            </a:r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Freeform 27"/>
          <p:cNvSpPr>
            <a:spLocks/>
          </p:cNvSpPr>
          <p:nvPr/>
        </p:nvSpPr>
        <p:spPr bwMode="auto">
          <a:xfrm>
            <a:off x="1647825" y="3205163"/>
            <a:ext cx="2236788" cy="1201737"/>
          </a:xfrm>
          <a:custGeom>
            <a:avLst/>
            <a:gdLst>
              <a:gd name="T0" fmla="*/ 2147483647 w 1409"/>
              <a:gd name="T1" fmla="*/ 2147483647 h 757"/>
              <a:gd name="T2" fmla="*/ 2147483647 w 1409"/>
              <a:gd name="T3" fmla="*/ 2147483647 h 757"/>
              <a:gd name="T4" fmla="*/ 2147483647 w 1409"/>
              <a:gd name="T5" fmla="*/ 2147483647 h 757"/>
              <a:gd name="T6" fmla="*/ 2147483647 w 1409"/>
              <a:gd name="T7" fmla="*/ 2147483647 h 757"/>
              <a:gd name="T8" fmla="*/ 2147483647 w 1409"/>
              <a:gd name="T9" fmla="*/ 2147483647 h 757"/>
              <a:gd name="T10" fmla="*/ 2147483647 w 1409"/>
              <a:gd name="T11" fmla="*/ 2147483647 h 757"/>
              <a:gd name="T12" fmla="*/ 2147483647 w 1409"/>
              <a:gd name="T13" fmla="*/ 2147483647 h 757"/>
              <a:gd name="T14" fmla="*/ 2147483647 w 1409"/>
              <a:gd name="T15" fmla="*/ 2147483647 h 757"/>
              <a:gd name="T16" fmla="*/ 2147483647 w 1409"/>
              <a:gd name="T17" fmla="*/ 2147483647 h 757"/>
              <a:gd name="T18" fmla="*/ 2147483647 w 1409"/>
              <a:gd name="T19" fmla="*/ 2147483647 h 757"/>
              <a:gd name="T20" fmla="*/ 2147483647 w 1409"/>
              <a:gd name="T21" fmla="*/ 2147483647 h 757"/>
              <a:gd name="T22" fmla="*/ 2147483647 w 1409"/>
              <a:gd name="T23" fmla="*/ 2147483647 h 757"/>
              <a:gd name="T24" fmla="*/ 2147483647 w 1409"/>
              <a:gd name="T25" fmla="*/ 2147483647 h 757"/>
              <a:gd name="T26" fmla="*/ 2147483647 w 1409"/>
              <a:gd name="T27" fmla="*/ 2147483647 h 757"/>
              <a:gd name="T28" fmla="*/ 0 w 1409"/>
              <a:gd name="T29" fmla="*/ 2147483647 h 757"/>
              <a:gd name="T30" fmla="*/ 2147483647 w 1409"/>
              <a:gd name="T31" fmla="*/ 2147483647 h 757"/>
              <a:gd name="T32" fmla="*/ 2147483647 w 1409"/>
              <a:gd name="T33" fmla="*/ 2147483647 h 75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409"/>
              <a:gd name="T52" fmla="*/ 0 h 757"/>
              <a:gd name="T53" fmla="*/ 1409 w 1409"/>
              <a:gd name="T54" fmla="*/ 757 h 75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409" h="757">
                <a:moveTo>
                  <a:pt x="1409" y="757"/>
                </a:moveTo>
                <a:cubicBezTo>
                  <a:pt x="1365" y="755"/>
                  <a:pt x="1321" y="755"/>
                  <a:pt x="1277" y="751"/>
                </a:cubicBezTo>
                <a:cubicBezTo>
                  <a:pt x="1172" y="741"/>
                  <a:pt x="1074" y="696"/>
                  <a:pt x="971" y="676"/>
                </a:cubicBezTo>
                <a:cubicBezTo>
                  <a:pt x="919" y="650"/>
                  <a:pt x="871" y="640"/>
                  <a:pt x="814" y="626"/>
                </a:cubicBezTo>
                <a:cubicBezTo>
                  <a:pt x="766" y="614"/>
                  <a:pt x="713" y="595"/>
                  <a:pt x="664" y="582"/>
                </a:cubicBezTo>
                <a:cubicBezTo>
                  <a:pt x="631" y="573"/>
                  <a:pt x="603" y="553"/>
                  <a:pt x="570" y="544"/>
                </a:cubicBezTo>
                <a:cubicBezTo>
                  <a:pt x="543" y="524"/>
                  <a:pt x="552" y="528"/>
                  <a:pt x="526" y="519"/>
                </a:cubicBezTo>
                <a:cubicBezTo>
                  <a:pt x="514" y="515"/>
                  <a:pt x="489" y="507"/>
                  <a:pt x="489" y="507"/>
                </a:cubicBezTo>
                <a:cubicBezTo>
                  <a:pt x="438" y="472"/>
                  <a:pt x="366" y="451"/>
                  <a:pt x="307" y="432"/>
                </a:cubicBezTo>
                <a:cubicBezTo>
                  <a:pt x="301" y="426"/>
                  <a:pt x="295" y="418"/>
                  <a:pt x="288" y="413"/>
                </a:cubicBezTo>
                <a:cubicBezTo>
                  <a:pt x="282" y="409"/>
                  <a:pt x="274" y="411"/>
                  <a:pt x="269" y="407"/>
                </a:cubicBezTo>
                <a:cubicBezTo>
                  <a:pt x="226" y="377"/>
                  <a:pt x="190" y="335"/>
                  <a:pt x="138" y="319"/>
                </a:cubicBezTo>
                <a:cubicBezTo>
                  <a:pt x="107" y="295"/>
                  <a:pt x="85" y="279"/>
                  <a:pt x="57" y="250"/>
                </a:cubicBezTo>
                <a:cubicBezTo>
                  <a:pt x="32" y="224"/>
                  <a:pt x="53" y="216"/>
                  <a:pt x="19" y="194"/>
                </a:cubicBezTo>
                <a:cubicBezTo>
                  <a:pt x="5" y="150"/>
                  <a:pt x="12" y="168"/>
                  <a:pt x="0" y="137"/>
                </a:cubicBezTo>
                <a:cubicBezTo>
                  <a:pt x="1" y="130"/>
                  <a:pt x="3" y="54"/>
                  <a:pt x="25" y="44"/>
                </a:cubicBezTo>
                <a:cubicBezTo>
                  <a:pt x="123" y="0"/>
                  <a:pt x="254" y="18"/>
                  <a:pt x="357" y="1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Freeform 28"/>
          <p:cNvSpPr>
            <a:spLocks/>
          </p:cNvSpPr>
          <p:nvPr/>
        </p:nvSpPr>
        <p:spPr bwMode="auto">
          <a:xfrm>
            <a:off x="4579938" y="3224213"/>
            <a:ext cx="3232150" cy="1441450"/>
          </a:xfrm>
          <a:custGeom>
            <a:avLst/>
            <a:gdLst>
              <a:gd name="T0" fmla="*/ 0 w 2036"/>
              <a:gd name="T1" fmla="*/ 2147483647 h 908"/>
              <a:gd name="T2" fmla="*/ 2147483647 w 2036"/>
              <a:gd name="T3" fmla="*/ 2147483647 h 908"/>
              <a:gd name="T4" fmla="*/ 2147483647 w 2036"/>
              <a:gd name="T5" fmla="*/ 2147483647 h 908"/>
              <a:gd name="T6" fmla="*/ 2147483647 w 2036"/>
              <a:gd name="T7" fmla="*/ 2147483647 h 908"/>
              <a:gd name="T8" fmla="*/ 2147483647 w 2036"/>
              <a:gd name="T9" fmla="*/ 2147483647 h 908"/>
              <a:gd name="T10" fmla="*/ 2147483647 w 2036"/>
              <a:gd name="T11" fmla="*/ 2147483647 h 908"/>
              <a:gd name="T12" fmla="*/ 2147483647 w 2036"/>
              <a:gd name="T13" fmla="*/ 2147483647 h 908"/>
              <a:gd name="T14" fmla="*/ 2147483647 w 2036"/>
              <a:gd name="T15" fmla="*/ 2147483647 h 908"/>
              <a:gd name="T16" fmla="*/ 2147483647 w 2036"/>
              <a:gd name="T17" fmla="*/ 2147483647 h 908"/>
              <a:gd name="T18" fmla="*/ 2147483647 w 2036"/>
              <a:gd name="T19" fmla="*/ 2147483647 h 908"/>
              <a:gd name="T20" fmla="*/ 2147483647 w 2036"/>
              <a:gd name="T21" fmla="*/ 2147483647 h 908"/>
              <a:gd name="T22" fmla="*/ 2147483647 w 2036"/>
              <a:gd name="T23" fmla="*/ 2147483647 h 908"/>
              <a:gd name="T24" fmla="*/ 2147483647 w 2036"/>
              <a:gd name="T25" fmla="*/ 2147483647 h 908"/>
              <a:gd name="T26" fmla="*/ 2147483647 w 2036"/>
              <a:gd name="T27" fmla="*/ 2147483647 h 908"/>
              <a:gd name="T28" fmla="*/ 2147483647 w 2036"/>
              <a:gd name="T29" fmla="*/ 2147483647 h 908"/>
              <a:gd name="T30" fmla="*/ 2147483647 w 2036"/>
              <a:gd name="T31" fmla="*/ 2147483647 h 908"/>
              <a:gd name="T32" fmla="*/ 2147483647 w 2036"/>
              <a:gd name="T33" fmla="*/ 0 h 908"/>
              <a:gd name="T34" fmla="*/ 2147483647 w 2036"/>
              <a:gd name="T35" fmla="*/ 2147483647 h 90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036"/>
              <a:gd name="T55" fmla="*/ 0 h 908"/>
              <a:gd name="T56" fmla="*/ 2036 w 2036"/>
              <a:gd name="T57" fmla="*/ 908 h 90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036" h="908">
                <a:moveTo>
                  <a:pt x="0" y="752"/>
                </a:moveTo>
                <a:cubicBezTo>
                  <a:pt x="149" y="766"/>
                  <a:pt x="296" y="795"/>
                  <a:pt x="445" y="808"/>
                </a:cubicBezTo>
                <a:cubicBezTo>
                  <a:pt x="615" y="851"/>
                  <a:pt x="784" y="873"/>
                  <a:pt x="958" y="896"/>
                </a:cubicBezTo>
                <a:cubicBezTo>
                  <a:pt x="1030" y="905"/>
                  <a:pt x="1177" y="908"/>
                  <a:pt x="1177" y="908"/>
                </a:cubicBezTo>
                <a:cubicBezTo>
                  <a:pt x="1348" y="906"/>
                  <a:pt x="1520" y="906"/>
                  <a:pt x="1691" y="902"/>
                </a:cubicBezTo>
                <a:cubicBezTo>
                  <a:pt x="1750" y="901"/>
                  <a:pt x="1804" y="865"/>
                  <a:pt x="1860" y="852"/>
                </a:cubicBezTo>
                <a:cubicBezTo>
                  <a:pt x="1881" y="831"/>
                  <a:pt x="1904" y="799"/>
                  <a:pt x="1929" y="783"/>
                </a:cubicBezTo>
                <a:cubicBezTo>
                  <a:pt x="1940" y="748"/>
                  <a:pt x="1968" y="706"/>
                  <a:pt x="1991" y="676"/>
                </a:cubicBezTo>
                <a:cubicBezTo>
                  <a:pt x="2006" y="632"/>
                  <a:pt x="1997" y="650"/>
                  <a:pt x="2016" y="620"/>
                </a:cubicBezTo>
                <a:cubicBezTo>
                  <a:pt x="2022" y="597"/>
                  <a:pt x="2028" y="574"/>
                  <a:pt x="2035" y="551"/>
                </a:cubicBezTo>
                <a:cubicBezTo>
                  <a:pt x="2033" y="509"/>
                  <a:pt x="2036" y="467"/>
                  <a:pt x="2029" y="426"/>
                </a:cubicBezTo>
                <a:cubicBezTo>
                  <a:pt x="2027" y="417"/>
                  <a:pt x="2015" y="414"/>
                  <a:pt x="2010" y="407"/>
                </a:cubicBezTo>
                <a:cubicBezTo>
                  <a:pt x="1989" y="375"/>
                  <a:pt x="2006" y="366"/>
                  <a:pt x="1972" y="332"/>
                </a:cubicBezTo>
                <a:cubicBezTo>
                  <a:pt x="1951" y="266"/>
                  <a:pt x="1837" y="220"/>
                  <a:pt x="1778" y="194"/>
                </a:cubicBezTo>
                <a:cubicBezTo>
                  <a:pt x="1738" y="154"/>
                  <a:pt x="1698" y="151"/>
                  <a:pt x="1647" y="125"/>
                </a:cubicBezTo>
                <a:cubicBezTo>
                  <a:pt x="1609" y="106"/>
                  <a:pt x="1580" y="70"/>
                  <a:pt x="1540" y="57"/>
                </a:cubicBezTo>
                <a:cubicBezTo>
                  <a:pt x="1479" y="13"/>
                  <a:pt x="1401" y="7"/>
                  <a:pt x="1328" y="0"/>
                </a:cubicBezTo>
                <a:cubicBezTo>
                  <a:pt x="1261" y="6"/>
                  <a:pt x="1195" y="13"/>
                  <a:pt x="1127" y="1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TextBox 3"/>
          <p:cNvSpPr txBox="1"/>
          <p:nvPr/>
        </p:nvSpPr>
        <p:spPr>
          <a:xfrm>
            <a:off x="971550" y="4968875"/>
            <a:ext cx="6045200" cy="1754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O que acontece se ligamos V</a:t>
            </a:r>
            <a:r>
              <a:rPr lang="en-US" baseline="-25000">
                <a:solidFill>
                  <a:srgbClr val="000000"/>
                </a:solidFill>
              </a:rPr>
              <a:t>P </a:t>
            </a:r>
            <a:r>
              <a:rPr lang="en-US">
                <a:solidFill>
                  <a:srgbClr val="000000"/>
                </a:solidFill>
              </a:rPr>
              <a:t> &lt;&lt; 0 e V</a:t>
            </a:r>
            <a:r>
              <a:rPr lang="en-US" baseline="-25000">
                <a:solidFill>
                  <a:srgbClr val="000000"/>
                </a:solidFill>
              </a:rPr>
              <a:t>CE </a:t>
            </a:r>
            <a:r>
              <a:rPr lang="en-US">
                <a:solidFill>
                  <a:srgbClr val="000000"/>
                </a:solidFill>
              </a:rPr>
              <a:t>≠ 0?</a:t>
            </a:r>
          </a:p>
          <a:p>
            <a:endParaRPr lang="en-US">
              <a:solidFill>
                <a:srgbClr val="000000"/>
              </a:solidFill>
            </a:endParaRP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000000"/>
                </a:solidFill>
              </a:rPr>
              <a:t>Nada muda </a:t>
            </a: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000000"/>
                </a:solidFill>
              </a:rPr>
              <a:t>A ZD se contrai e aparece corrente no circuito CE</a:t>
            </a: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000000"/>
                </a:solidFill>
              </a:rPr>
              <a:t>A ZD se expande mas não há corrente CE</a:t>
            </a: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000000"/>
                </a:solidFill>
              </a:rPr>
              <a:t>A ZD se desloca de posição, mas não há corrente CE</a:t>
            </a: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4646613" y="404495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21" name="TextBox 27"/>
          <p:cNvSpPr txBox="1">
            <a:spLocks noChangeArrowheads="1"/>
          </p:cNvSpPr>
          <p:nvPr/>
        </p:nvSpPr>
        <p:spPr bwMode="auto">
          <a:xfrm>
            <a:off x="3563938" y="4060825"/>
            <a:ext cx="3254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5580063" y="1447800"/>
            <a:ext cx="1206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V</a:t>
            </a:r>
            <a:r>
              <a:rPr lang="en-US" sz="2400" baseline="-25000">
                <a:solidFill>
                  <a:srgbClr val="FF0000"/>
                </a:solidFill>
              </a:rPr>
              <a:t>p</a:t>
            </a:r>
            <a:r>
              <a:rPr lang="en-US" sz="2400">
                <a:solidFill>
                  <a:srgbClr val="FF0000"/>
                </a:solidFill>
              </a:rPr>
              <a:t> &lt;&lt; 0</a:t>
            </a:r>
          </a:p>
        </p:txBody>
      </p:sp>
    </p:spTree>
    <p:extLst>
      <p:ext uri="{BB962C8B-B14F-4D97-AF65-F5344CB8AC3E}">
        <p14:creationId xmlns:p14="http://schemas.microsoft.com/office/powerpoint/2010/main" val="422723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Transistor FET</a:t>
            </a:r>
            <a:endParaRPr lang="en-US" dirty="0"/>
          </a:p>
        </p:txBody>
      </p:sp>
      <p:sp>
        <p:nvSpPr>
          <p:cNvPr id="3" name="Freeform 10"/>
          <p:cNvSpPr>
            <a:spLocks/>
          </p:cNvSpPr>
          <p:nvPr/>
        </p:nvSpPr>
        <p:spPr bwMode="auto">
          <a:xfrm>
            <a:off x="4291013" y="1835150"/>
            <a:ext cx="1217612" cy="463550"/>
          </a:xfrm>
          <a:custGeom>
            <a:avLst/>
            <a:gdLst>
              <a:gd name="T0" fmla="*/ 0 w 902"/>
              <a:gd name="T1" fmla="*/ 2147483647 h 298"/>
              <a:gd name="T2" fmla="*/ 2147483647 w 902"/>
              <a:gd name="T3" fmla="*/ 2147483647 h 298"/>
              <a:gd name="T4" fmla="*/ 2147483647 w 902"/>
              <a:gd name="T5" fmla="*/ 2147483647 h 298"/>
              <a:gd name="T6" fmla="*/ 2147483647 w 902"/>
              <a:gd name="T7" fmla="*/ 2147483647 h 298"/>
              <a:gd name="T8" fmla="*/ 2147483647 w 902"/>
              <a:gd name="T9" fmla="*/ 2147483647 h 298"/>
              <a:gd name="T10" fmla="*/ 2147483647 w 902"/>
              <a:gd name="T11" fmla="*/ 2147483647 h 298"/>
              <a:gd name="T12" fmla="*/ 2147483647 w 902"/>
              <a:gd name="T13" fmla="*/ 2147483647 h 298"/>
              <a:gd name="T14" fmla="*/ 2147483647 w 902"/>
              <a:gd name="T15" fmla="*/ 2147483647 h 298"/>
              <a:gd name="T16" fmla="*/ 2147483647 w 902"/>
              <a:gd name="T17" fmla="*/ 2147483647 h 2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02"/>
              <a:gd name="T28" fmla="*/ 0 h 298"/>
              <a:gd name="T29" fmla="*/ 902 w 902"/>
              <a:gd name="T30" fmla="*/ 298 h 29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02" h="298">
                <a:moveTo>
                  <a:pt x="0" y="298"/>
                </a:moveTo>
                <a:cubicBezTo>
                  <a:pt x="10" y="271"/>
                  <a:pt x="15" y="246"/>
                  <a:pt x="32" y="223"/>
                </a:cubicBezTo>
                <a:cubicBezTo>
                  <a:pt x="52" y="159"/>
                  <a:pt x="48" y="179"/>
                  <a:pt x="82" y="129"/>
                </a:cubicBezTo>
                <a:cubicBezTo>
                  <a:pt x="113" y="84"/>
                  <a:pt x="94" y="100"/>
                  <a:pt x="125" y="79"/>
                </a:cubicBezTo>
                <a:cubicBezTo>
                  <a:pt x="154" y="0"/>
                  <a:pt x="300" y="19"/>
                  <a:pt x="351" y="16"/>
                </a:cubicBezTo>
                <a:cubicBezTo>
                  <a:pt x="382" y="14"/>
                  <a:pt x="414" y="12"/>
                  <a:pt x="445" y="10"/>
                </a:cubicBezTo>
                <a:cubicBezTo>
                  <a:pt x="563" y="15"/>
                  <a:pt x="665" y="20"/>
                  <a:pt x="777" y="47"/>
                </a:cubicBezTo>
                <a:cubicBezTo>
                  <a:pt x="800" y="45"/>
                  <a:pt x="822" y="44"/>
                  <a:pt x="845" y="41"/>
                </a:cubicBezTo>
                <a:cubicBezTo>
                  <a:pt x="866" y="38"/>
                  <a:pt x="880" y="28"/>
                  <a:pt x="902" y="2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71550" y="4951412"/>
            <a:ext cx="6045200" cy="1754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O que acontece se ligamos V</a:t>
            </a:r>
            <a:r>
              <a:rPr lang="en-US" baseline="-25000">
                <a:solidFill>
                  <a:srgbClr val="000000"/>
                </a:solidFill>
              </a:rPr>
              <a:t>P </a:t>
            </a:r>
            <a:r>
              <a:rPr lang="en-US">
                <a:solidFill>
                  <a:srgbClr val="000000"/>
                </a:solidFill>
              </a:rPr>
              <a:t> &lt;&lt; 0 e V</a:t>
            </a:r>
            <a:r>
              <a:rPr lang="en-US" baseline="-25000">
                <a:solidFill>
                  <a:srgbClr val="000000"/>
                </a:solidFill>
              </a:rPr>
              <a:t>CE </a:t>
            </a:r>
            <a:r>
              <a:rPr lang="en-US">
                <a:solidFill>
                  <a:srgbClr val="000000"/>
                </a:solidFill>
              </a:rPr>
              <a:t>≠ 0?</a:t>
            </a:r>
          </a:p>
          <a:p>
            <a:endParaRPr lang="en-US">
              <a:solidFill>
                <a:srgbClr val="000000"/>
              </a:solidFill>
            </a:endParaRP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000000"/>
                </a:solidFill>
              </a:rPr>
              <a:t>Nada muda </a:t>
            </a: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FF0000"/>
                </a:solidFill>
              </a:rPr>
              <a:t>A ZD se contrai e aparece corrente no circuito CE</a:t>
            </a: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000000"/>
                </a:solidFill>
              </a:rPr>
              <a:t>A ZD se expande mas não há corrente CE</a:t>
            </a:r>
          </a:p>
          <a:p>
            <a:pPr>
              <a:buFont typeface="Times New Roman" panose="02020603050405020304" pitchFamily="18" charset="0"/>
              <a:buAutoNum type="alphaUcParenR"/>
            </a:pPr>
            <a:r>
              <a:rPr lang="en-US">
                <a:solidFill>
                  <a:srgbClr val="000000"/>
                </a:solidFill>
              </a:rPr>
              <a:t>A ZD se desloca de posição, mas não há corrente CE</a:t>
            </a: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580063" y="1430337"/>
            <a:ext cx="1206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V</a:t>
            </a:r>
            <a:r>
              <a:rPr lang="en-US" sz="2400" baseline="-25000">
                <a:solidFill>
                  <a:srgbClr val="FF0000"/>
                </a:solidFill>
              </a:rPr>
              <a:t>p</a:t>
            </a:r>
            <a:r>
              <a:rPr lang="en-US" sz="2400">
                <a:solidFill>
                  <a:srgbClr val="FF0000"/>
                </a:solidFill>
              </a:rPr>
              <a:t> &lt;&lt; 0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147888" y="2593975"/>
            <a:ext cx="2012950" cy="1128712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198938" y="2593975"/>
            <a:ext cx="2116137" cy="1128712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895725" y="2324100"/>
            <a:ext cx="690563" cy="192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>
                <a:latin typeface="Times New Roman" panose="02020603050405020304" pitchFamily="18" charset="0"/>
              </a:rPr>
              <a:t>------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625850" y="2516187"/>
            <a:ext cx="1114425" cy="76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6" descr="90%"/>
          <p:cNvSpPr>
            <a:spLocks noChangeArrowheads="1"/>
          </p:cNvSpPr>
          <p:nvPr/>
        </p:nvSpPr>
        <p:spPr bwMode="auto">
          <a:xfrm>
            <a:off x="3930650" y="2592387"/>
            <a:ext cx="538163" cy="1152525"/>
          </a:xfrm>
          <a:prstGeom prst="rect">
            <a:avLst/>
          </a:prstGeom>
          <a:pattFill prst="pct90">
            <a:fgClr>
              <a:srgbClr val="FF7C80"/>
            </a:fgClr>
            <a:bgClr>
              <a:srgbClr val="00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903663" y="4141787"/>
            <a:ext cx="6683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V</a:t>
            </a:r>
            <a:r>
              <a:rPr lang="en-US" sz="2400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CE</a:t>
            </a:r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1587500" y="3143250"/>
            <a:ext cx="2236788" cy="1201737"/>
          </a:xfrm>
          <a:custGeom>
            <a:avLst/>
            <a:gdLst>
              <a:gd name="T0" fmla="*/ 2147483647 w 1409"/>
              <a:gd name="T1" fmla="*/ 2147483647 h 757"/>
              <a:gd name="T2" fmla="*/ 2147483647 w 1409"/>
              <a:gd name="T3" fmla="*/ 2147483647 h 757"/>
              <a:gd name="T4" fmla="*/ 2147483647 w 1409"/>
              <a:gd name="T5" fmla="*/ 2147483647 h 757"/>
              <a:gd name="T6" fmla="*/ 2147483647 w 1409"/>
              <a:gd name="T7" fmla="*/ 2147483647 h 757"/>
              <a:gd name="T8" fmla="*/ 2147483647 w 1409"/>
              <a:gd name="T9" fmla="*/ 2147483647 h 757"/>
              <a:gd name="T10" fmla="*/ 2147483647 w 1409"/>
              <a:gd name="T11" fmla="*/ 2147483647 h 757"/>
              <a:gd name="T12" fmla="*/ 2147483647 w 1409"/>
              <a:gd name="T13" fmla="*/ 2147483647 h 757"/>
              <a:gd name="T14" fmla="*/ 2147483647 w 1409"/>
              <a:gd name="T15" fmla="*/ 2147483647 h 757"/>
              <a:gd name="T16" fmla="*/ 2147483647 w 1409"/>
              <a:gd name="T17" fmla="*/ 2147483647 h 757"/>
              <a:gd name="T18" fmla="*/ 2147483647 w 1409"/>
              <a:gd name="T19" fmla="*/ 2147483647 h 757"/>
              <a:gd name="T20" fmla="*/ 2147483647 w 1409"/>
              <a:gd name="T21" fmla="*/ 2147483647 h 757"/>
              <a:gd name="T22" fmla="*/ 2147483647 w 1409"/>
              <a:gd name="T23" fmla="*/ 2147483647 h 757"/>
              <a:gd name="T24" fmla="*/ 2147483647 w 1409"/>
              <a:gd name="T25" fmla="*/ 2147483647 h 757"/>
              <a:gd name="T26" fmla="*/ 2147483647 w 1409"/>
              <a:gd name="T27" fmla="*/ 2147483647 h 757"/>
              <a:gd name="T28" fmla="*/ 0 w 1409"/>
              <a:gd name="T29" fmla="*/ 2147483647 h 757"/>
              <a:gd name="T30" fmla="*/ 2147483647 w 1409"/>
              <a:gd name="T31" fmla="*/ 2147483647 h 757"/>
              <a:gd name="T32" fmla="*/ 2147483647 w 1409"/>
              <a:gd name="T33" fmla="*/ 2147483647 h 75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409"/>
              <a:gd name="T52" fmla="*/ 0 h 757"/>
              <a:gd name="T53" fmla="*/ 1409 w 1409"/>
              <a:gd name="T54" fmla="*/ 757 h 75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409" h="757">
                <a:moveTo>
                  <a:pt x="1409" y="757"/>
                </a:moveTo>
                <a:cubicBezTo>
                  <a:pt x="1365" y="755"/>
                  <a:pt x="1321" y="755"/>
                  <a:pt x="1277" y="751"/>
                </a:cubicBezTo>
                <a:cubicBezTo>
                  <a:pt x="1172" y="741"/>
                  <a:pt x="1074" y="696"/>
                  <a:pt x="971" y="676"/>
                </a:cubicBezTo>
                <a:cubicBezTo>
                  <a:pt x="919" y="650"/>
                  <a:pt x="871" y="640"/>
                  <a:pt x="814" y="626"/>
                </a:cubicBezTo>
                <a:cubicBezTo>
                  <a:pt x="766" y="614"/>
                  <a:pt x="713" y="595"/>
                  <a:pt x="664" y="582"/>
                </a:cubicBezTo>
                <a:cubicBezTo>
                  <a:pt x="631" y="573"/>
                  <a:pt x="603" y="553"/>
                  <a:pt x="570" y="544"/>
                </a:cubicBezTo>
                <a:cubicBezTo>
                  <a:pt x="543" y="524"/>
                  <a:pt x="552" y="528"/>
                  <a:pt x="526" y="519"/>
                </a:cubicBezTo>
                <a:cubicBezTo>
                  <a:pt x="514" y="515"/>
                  <a:pt x="489" y="507"/>
                  <a:pt x="489" y="507"/>
                </a:cubicBezTo>
                <a:cubicBezTo>
                  <a:pt x="438" y="472"/>
                  <a:pt x="366" y="451"/>
                  <a:pt x="307" y="432"/>
                </a:cubicBezTo>
                <a:cubicBezTo>
                  <a:pt x="301" y="426"/>
                  <a:pt x="295" y="418"/>
                  <a:pt x="288" y="413"/>
                </a:cubicBezTo>
                <a:cubicBezTo>
                  <a:pt x="282" y="409"/>
                  <a:pt x="274" y="411"/>
                  <a:pt x="269" y="407"/>
                </a:cubicBezTo>
                <a:cubicBezTo>
                  <a:pt x="226" y="377"/>
                  <a:pt x="190" y="335"/>
                  <a:pt x="138" y="319"/>
                </a:cubicBezTo>
                <a:cubicBezTo>
                  <a:pt x="107" y="295"/>
                  <a:pt x="85" y="279"/>
                  <a:pt x="57" y="250"/>
                </a:cubicBezTo>
                <a:cubicBezTo>
                  <a:pt x="32" y="224"/>
                  <a:pt x="53" y="216"/>
                  <a:pt x="19" y="194"/>
                </a:cubicBezTo>
                <a:cubicBezTo>
                  <a:pt x="5" y="150"/>
                  <a:pt x="12" y="168"/>
                  <a:pt x="0" y="137"/>
                </a:cubicBezTo>
                <a:cubicBezTo>
                  <a:pt x="1" y="130"/>
                  <a:pt x="3" y="54"/>
                  <a:pt x="25" y="44"/>
                </a:cubicBezTo>
                <a:cubicBezTo>
                  <a:pt x="123" y="0"/>
                  <a:pt x="254" y="18"/>
                  <a:pt x="357" y="1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4527550" y="3130550"/>
            <a:ext cx="2073275" cy="1163637"/>
          </a:xfrm>
          <a:custGeom>
            <a:avLst/>
            <a:gdLst>
              <a:gd name="T0" fmla="*/ 0 w 1306"/>
              <a:gd name="T1" fmla="*/ 2147483647 h 733"/>
              <a:gd name="T2" fmla="*/ 2147483647 w 1306"/>
              <a:gd name="T3" fmla="*/ 2147483647 h 733"/>
              <a:gd name="T4" fmla="*/ 2147483647 w 1306"/>
              <a:gd name="T5" fmla="*/ 2147483647 h 733"/>
              <a:gd name="T6" fmla="*/ 2147483647 w 1306"/>
              <a:gd name="T7" fmla="*/ 2147483647 h 733"/>
              <a:gd name="T8" fmla="*/ 2147483647 w 1306"/>
              <a:gd name="T9" fmla="*/ 2147483647 h 733"/>
              <a:gd name="T10" fmla="*/ 2147483647 w 1306"/>
              <a:gd name="T11" fmla="*/ 2147483647 h 733"/>
              <a:gd name="T12" fmla="*/ 2147483647 w 1306"/>
              <a:gd name="T13" fmla="*/ 2147483647 h 733"/>
              <a:gd name="T14" fmla="*/ 2147483647 w 1306"/>
              <a:gd name="T15" fmla="*/ 2147483647 h 733"/>
              <a:gd name="T16" fmla="*/ 2147483647 w 1306"/>
              <a:gd name="T17" fmla="*/ 2147483647 h 733"/>
              <a:gd name="T18" fmla="*/ 2147483647 w 1306"/>
              <a:gd name="T19" fmla="*/ 2147483647 h 733"/>
              <a:gd name="T20" fmla="*/ 2147483647 w 1306"/>
              <a:gd name="T21" fmla="*/ 2147483647 h 733"/>
              <a:gd name="T22" fmla="*/ 2147483647 w 1306"/>
              <a:gd name="T23" fmla="*/ 2147483647 h 733"/>
              <a:gd name="T24" fmla="*/ 2147483647 w 1306"/>
              <a:gd name="T25" fmla="*/ 2147483647 h 733"/>
              <a:gd name="T26" fmla="*/ 2147483647 w 1306"/>
              <a:gd name="T27" fmla="*/ 2147483647 h 733"/>
              <a:gd name="T28" fmla="*/ 2147483647 w 1306"/>
              <a:gd name="T29" fmla="*/ 2147483647 h 733"/>
              <a:gd name="T30" fmla="*/ 2147483647 w 1306"/>
              <a:gd name="T31" fmla="*/ 2147483647 h 733"/>
              <a:gd name="T32" fmla="*/ 2147483647 w 1306"/>
              <a:gd name="T33" fmla="*/ 0 h 733"/>
              <a:gd name="T34" fmla="*/ 2147483647 w 1306"/>
              <a:gd name="T35" fmla="*/ 2147483647 h 73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06"/>
              <a:gd name="T55" fmla="*/ 0 h 733"/>
              <a:gd name="T56" fmla="*/ 1306 w 1306"/>
              <a:gd name="T57" fmla="*/ 733 h 73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06" h="733">
                <a:moveTo>
                  <a:pt x="0" y="733"/>
                </a:moveTo>
                <a:cubicBezTo>
                  <a:pt x="72" y="719"/>
                  <a:pt x="141" y="685"/>
                  <a:pt x="213" y="676"/>
                </a:cubicBezTo>
                <a:cubicBezTo>
                  <a:pt x="326" y="662"/>
                  <a:pt x="436" y="661"/>
                  <a:pt x="551" y="658"/>
                </a:cubicBezTo>
                <a:cubicBezTo>
                  <a:pt x="587" y="648"/>
                  <a:pt x="621" y="639"/>
                  <a:pt x="658" y="633"/>
                </a:cubicBezTo>
                <a:cubicBezTo>
                  <a:pt x="670" y="629"/>
                  <a:pt x="684" y="627"/>
                  <a:pt x="695" y="620"/>
                </a:cubicBezTo>
                <a:cubicBezTo>
                  <a:pt x="701" y="616"/>
                  <a:pt x="707" y="611"/>
                  <a:pt x="714" y="608"/>
                </a:cubicBezTo>
                <a:cubicBezTo>
                  <a:pt x="739" y="597"/>
                  <a:pt x="769" y="595"/>
                  <a:pt x="796" y="589"/>
                </a:cubicBezTo>
                <a:cubicBezTo>
                  <a:pt x="844" y="564"/>
                  <a:pt x="893" y="564"/>
                  <a:pt x="946" y="557"/>
                </a:cubicBezTo>
                <a:cubicBezTo>
                  <a:pt x="967" y="551"/>
                  <a:pt x="982" y="539"/>
                  <a:pt x="1002" y="532"/>
                </a:cubicBezTo>
                <a:cubicBezTo>
                  <a:pt x="1015" y="528"/>
                  <a:pt x="1040" y="520"/>
                  <a:pt x="1040" y="520"/>
                </a:cubicBezTo>
                <a:cubicBezTo>
                  <a:pt x="1089" y="485"/>
                  <a:pt x="1067" y="496"/>
                  <a:pt x="1102" y="482"/>
                </a:cubicBezTo>
                <a:cubicBezTo>
                  <a:pt x="1142" y="443"/>
                  <a:pt x="1183" y="409"/>
                  <a:pt x="1215" y="363"/>
                </a:cubicBezTo>
                <a:cubicBezTo>
                  <a:pt x="1228" y="345"/>
                  <a:pt x="1253" y="307"/>
                  <a:pt x="1253" y="307"/>
                </a:cubicBezTo>
                <a:cubicBezTo>
                  <a:pt x="1264" y="272"/>
                  <a:pt x="1272" y="236"/>
                  <a:pt x="1284" y="201"/>
                </a:cubicBezTo>
                <a:cubicBezTo>
                  <a:pt x="1286" y="184"/>
                  <a:pt x="1290" y="167"/>
                  <a:pt x="1290" y="150"/>
                </a:cubicBezTo>
                <a:cubicBezTo>
                  <a:pt x="1290" y="110"/>
                  <a:pt x="1306" y="60"/>
                  <a:pt x="1278" y="32"/>
                </a:cubicBezTo>
                <a:cubicBezTo>
                  <a:pt x="1258" y="12"/>
                  <a:pt x="1185" y="4"/>
                  <a:pt x="1159" y="0"/>
                </a:cubicBezTo>
                <a:cubicBezTo>
                  <a:pt x="1119" y="5"/>
                  <a:pt x="1109" y="5"/>
                  <a:pt x="1084" y="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4953000" y="372745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2128838" y="2711450"/>
            <a:ext cx="26463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 + + + + + + +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+  +  + + + + +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4084638" y="2646362"/>
            <a:ext cx="23812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   + + + + + + +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  +  +  +  + +    +</a:t>
            </a: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 flipV="1">
            <a:off x="4929188" y="4067175"/>
            <a:ext cx="500062" cy="77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3584575" y="2454275"/>
            <a:ext cx="1216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++++++</a:t>
            </a:r>
          </a:p>
        </p:txBody>
      </p:sp>
      <p:grpSp>
        <p:nvGrpSpPr>
          <p:cNvPr id="19" name="Group 2"/>
          <p:cNvGrpSpPr>
            <a:grpSpLocks/>
          </p:cNvGrpSpPr>
          <p:nvPr/>
        </p:nvGrpSpPr>
        <p:grpSpPr bwMode="auto">
          <a:xfrm>
            <a:off x="1042988" y="1379537"/>
            <a:ext cx="3175000" cy="1089025"/>
            <a:chOff x="1043608" y="1261209"/>
            <a:chExt cx="3174479" cy="1087671"/>
          </a:xfrm>
        </p:grpSpPr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2908701" y="2026344"/>
              <a:ext cx="799203" cy="322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1043608" y="1261209"/>
              <a:ext cx="3174479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0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cargas + atraídas para a Porta, mas param na camada isolante</a:t>
              </a:r>
            </a:p>
          </p:txBody>
        </p:sp>
      </p:grp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851275" y="4070350"/>
            <a:ext cx="792163" cy="773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6737350" y="2157412"/>
            <a:ext cx="27305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ZD eliminada, preenchida por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buracos + móveis. 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Corrente flui facilmente</a:t>
            </a:r>
          </a:p>
          <a:p>
            <a:r>
              <a:rPr lang="en-US" sz="2400" b="1">
                <a:solidFill>
                  <a:schemeClr val="tx1"/>
                </a:solidFill>
                <a:latin typeface="Times New Roman" panose="02020603050405020304" pitchFamily="18" charset="0"/>
              </a:rPr>
              <a:t>em ambas as direções (dep do sinal de V</a:t>
            </a:r>
            <a:r>
              <a:rPr lang="en-US" sz="2400" b="1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CE</a:t>
            </a:r>
            <a:r>
              <a:rPr lang="en-US" sz="2400" b="1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8180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Transistor FET</a:t>
            </a:r>
            <a:endParaRPr lang="en-US" dirty="0"/>
          </a:p>
        </p:txBody>
      </p:sp>
      <p:sp>
        <p:nvSpPr>
          <p:cNvPr id="3" name="Freeform 10"/>
          <p:cNvSpPr>
            <a:spLocks/>
          </p:cNvSpPr>
          <p:nvPr/>
        </p:nvSpPr>
        <p:spPr bwMode="auto">
          <a:xfrm>
            <a:off x="4291013" y="1870075"/>
            <a:ext cx="1217612" cy="463550"/>
          </a:xfrm>
          <a:custGeom>
            <a:avLst/>
            <a:gdLst>
              <a:gd name="T0" fmla="*/ 0 w 902"/>
              <a:gd name="T1" fmla="*/ 2147483647 h 298"/>
              <a:gd name="T2" fmla="*/ 2147483647 w 902"/>
              <a:gd name="T3" fmla="*/ 2147483647 h 298"/>
              <a:gd name="T4" fmla="*/ 2147483647 w 902"/>
              <a:gd name="T5" fmla="*/ 2147483647 h 298"/>
              <a:gd name="T6" fmla="*/ 2147483647 w 902"/>
              <a:gd name="T7" fmla="*/ 2147483647 h 298"/>
              <a:gd name="T8" fmla="*/ 2147483647 w 902"/>
              <a:gd name="T9" fmla="*/ 2147483647 h 298"/>
              <a:gd name="T10" fmla="*/ 2147483647 w 902"/>
              <a:gd name="T11" fmla="*/ 2147483647 h 298"/>
              <a:gd name="T12" fmla="*/ 2147483647 w 902"/>
              <a:gd name="T13" fmla="*/ 2147483647 h 298"/>
              <a:gd name="T14" fmla="*/ 2147483647 w 902"/>
              <a:gd name="T15" fmla="*/ 2147483647 h 298"/>
              <a:gd name="T16" fmla="*/ 2147483647 w 902"/>
              <a:gd name="T17" fmla="*/ 2147483647 h 2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02"/>
              <a:gd name="T28" fmla="*/ 0 h 298"/>
              <a:gd name="T29" fmla="*/ 902 w 902"/>
              <a:gd name="T30" fmla="*/ 298 h 29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02" h="298">
                <a:moveTo>
                  <a:pt x="0" y="298"/>
                </a:moveTo>
                <a:cubicBezTo>
                  <a:pt x="10" y="271"/>
                  <a:pt x="15" y="246"/>
                  <a:pt x="32" y="223"/>
                </a:cubicBezTo>
                <a:cubicBezTo>
                  <a:pt x="52" y="159"/>
                  <a:pt x="48" y="179"/>
                  <a:pt x="82" y="129"/>
                </a:cubicBezTo>
                <a:cubicBezTo>
                  <a:pt x="113" y="84"/>
                  <a:pt x="94" y="100"/>
                  <a:pt x="125" y="79"/>
                </a:cubicBezTo>
                <a:cubicBezTo>
                  <a:pt x="154" y="0"/>
                  <a:pt x="300" y="19"/>
                  <a:pt x="351" y="16"/>
                </a:cubicBezTo>
                <a:cubicBezTo>
                  <a:pt x="382" y="14"/>
                  <a:pt x="414" y="12"/>
                  <a:pt x="445" y="10"/>
                </a:cubicBezTo>
                <a:cubicBezTo>
                  <a:pt x="563" y="15"/>
                  <a:pt x="665" y="20"/>
                  <a:pt x="777" y="47"/>
                </a:cubicBezTo>
                <a:cubicBezTo>
                  <a:pt x="800" y="45"/>
                  <a:pt x="822" y="44"/>
                  <a:pt x="845" y="41"/>
                </a:cubicBezTo>
                <a:cubicBezTo>
                  <a:pt x="866" y="38"/>
                  <a:pt x="880" y="28"/>
                  <a:pt x="902" y="2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5580063" y="1465262"/>
            <a:ext cx="1206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V</a:t>
            </a:r>
            <a:r>
              <a:rPr lang="en-US" sz="2400" baseline="-25000">
                <a:solidFill>
                  <a:srgbClr val="FF0000"/>
                </a:solidFill>
              </a:rPr>
              <a:t>p</a:t>
            </a:r>
            <a:r>
              <a:rPr lang="en-US" sz="2400">
                <a:solidFill>
                  <a:srgbClr val="FF0000"/>
                </a:solidFill>
              </a:rPr>
              <a:t> &lt;&lt; 0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147888" y="2628900"/>
            <a:ext cx="2012950" cy="1128712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198938" y="2628900"/>
            <a:ext cx="2116137" cy="1128712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895725" y="2359025"/>
            <a:ext cx="690563" cy="192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>
                <a:latin typeface="Times New Roman" panose="02020603050405020304" pitchFamily="18" charset="0"/>
              </a:rPr>
              <a:t>------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625850" y="2551112"/>
            <a:ext cx="1114425" cy="76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6" descr="90%"/>
          <p:cNvSpPr>
            <a:spLocks noChangeArrowheads="1"/>
          </p:cNvSpPr>
          <p:nvPr/>
        </p:nvSpPr>
        <p:spPr bwMode="auto">
          <a:xfrm>
            <a:off x="3930650" y="2627312"/>
            <a:ext cx="538163" cy="1152525"/>
          </a:xfrm>
          <a:prstGeom prst="rect">
            <a:avLst/>
          </a:prstGeom>
          <a:pattFill prst="pct90">
            <a:fgClr>
              <a:srgbClr val="FF7C80"/>
            </a:fgClr>
            <a:bgClr>
              <a:srgbClr val="00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903663" y="4176712"/>
            <a:ext cx="6683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V</a:t>
            </a:r>
            <a:r>
              <a:rPr lang="en-US" sz="2400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CE</a:t>
            </a:r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1587500" y="3178175"/>
            <a:ext cx="2236788" cy="1201737"/>
          </a:xfrm>
          <a:custGeom>
            <a:avLst/>
            <a:gdLst>
              <a:gd name="T0" fmla="*/ 2147483647 w 1409"/>
              <a:gd name="T1" fmla="*/ 2147483647 h 757"/>
              <a:gd name="T2" fmla="*/ 2147483647 w 1409"/>
              <a:gd name="T3" fmla="*/ 2147483647 h 757"/>
              <a:gd name="T4" fmla="*/ 2147483647 w 1409"/>
              <a:gd name="T5" fmla="*/ 2147483647 h 757"/>
              <a:gd name="T6" fmla="*/ 2147483647 w 1409"/>
              <a:gd name="T7" fmla="*/ 2147483647 h 757"/>
              <a:gd name="T8" fmla="*/ 2147483647 w 1409"/>
              <a:gd name="T9" fmla="*/ 2147483647 h 757"/>
              <a:gd name="T10" fmla="*/ 2147483647 w 1409"/>
              <a:gd name="T11" fmla="*/ 2147483647 h 757"/>
              <a:gd name="T12" fmla="*/ 2147483647 w 1409"/>
              <a:gd name="T13" fmla="*/ 2147483647 h 757"/>
              <a:gd name="T14" fmla="*/ 2147483647 w 1409"/>
              <a:gd name="T15" fmla="*/ 2147483647 h 757"/>
              <a:gd name="T16" fmla="*/ 2147483647 w 1409"/>
              <a:gd name="T17" fmla="*/ 2147483647 h 757"/>
              <a:gd name="T18" fmla="*/ 2147483647 w 1409"/>
              <a:gd name="T19" fmla="*/ 2147483647 h 757"/>
              <a:gd name="T20" fmla="*/ 2147483647 w 1409"/>
              <a:gd name="T21" fmla="*/ 2147483647 h 757"/>
              <a:gd name="T22" fmla="*/ 2147483647 w 1409"/>
              <a:gd name="T23" fmla="*/ 2147483647 h 757"/>
              <a:gd name="T24" fmla="*/ 2147483647 w 1409"/>
              <a:gd name="T25" fmla="*/ 2147483647 h 757"/>
              <a:gd name="T26" fmla="*/ 2147483647 w 1409"/>
              <a:gd name="T27" fmla="*/ 2147483647 h 757"/>
              <a:gd name="T28" fmla="*/ 0 w 1409"/>
              <a:gd name="T29" fmla="*/ 2147483647 h 757"/>
              <a:gd name="T30" fmla="*/ 2147483647 w 1409"/>
              <a:gd name="T31" fmla="*/ 2147483647 h 757"/>
              <a:gd name="T32" fmla="*/ 2147483647 w 1409"/>
              <a:gd name="T33" fmla="*/ 2147483647 h 75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409"/>
              <a:gd name="T52" fmla="*/ 0 h 757"/>
              <a:gd name="T53" fmla="*/ 1409 w 1409"/>
              <a:gd name="T54" fmla="*/ 757 h 75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409" h="757">
                <a:moveTo>
                  <a:pt x="1409" y="757"/>
                </a:moveTo>
                <a:cubicBezTo>
                  <a:pt x="1365" y="755"/>
                  <a:pt x="1321" y="755"/>
                  <a:pt x="1277" y="751"/>
                </a:cubicBezTo>
                <a:cubicBezTo>
                  <a:pt x="1172" y="741"/>
                  <a:pt x="1074" y="696"/>
                  <a:pt x="971" y="676"/>
                </a:cubicBezTo>
                <a:cubicBezTo>
                  <a:pt x="919" y="650"/>
                  <a:pt x="871" y="640"/>
                  <a:pt x="814" y="626"/>
                </a:cubicBezTo>
                <a:cubicBezTo>
                  <a:pt x="766" y="614"/>
                  <a:pt x="713" y="595"/>
                  <a:pt x="664" y="582"/>
                </a:cubicBezTo>
                <a:cubicBezTo>
                  <a:pt x="631" y="573"/>
                  <a:pt x="603" y="553"/>
                  <a:pt x="570" y="544"/>
                </a:cubicBezTo>
                <a:cubicBezTo>
                  <a:pt x="543" y="524"/>
                  <a:pt x="552" y="528"/>
                  <a:pt x="526" y="519"/>
                </a:cubicBezTo>
                <a:cubicBezTo>
                  <a:pt x="514" y="515"/>
                  <a:pt x="489" y="507"/>
                  <a:pt x="489" y="507"/>
                </a:cubicBezTo>
                <a:cubicBezTo>
                  <a:pt x="438" y="472"/>
                  <a:pt x="366" y="451"/>
                  <a:pt x="307" y="432"/>
                </a:cubicBezTo>
                <a:cubicBezTo>
                  <a:pt x="301" y="426"/>
                  <a:pt x="295" y="418"/>
                  <a:pt x="288" y="413"/>
                </a:cubicBezTo>
                <a:cubicBezTo>
                  <a:pt x="282" y="409"/>
                  <a:pt x="274" y="411"/>
                  <a:pt x="269" y="407"/>
                </a:cubicBezTo>
                <a:cubicBezTo>
                  <a:pt x="226" y="377"/>
                  <a:pt x="190" y="335"/>
                  <a:pt x="138" y="319"/>
                </a:cubicBezTo>
                <a:cubicBezTo>
                  <a:pt x="107" y="295"/>
                  <a:pt x="85" y="279"/>
                  <a:pt x="57" y="250"/>
                </a:cubicBezTo>
                <a:cubicBezTo>
                  <a:pt x="32" y="224"/>
                  <a:pt x="53" y="216"/>
                  <a:pt x="19" y="194"/>
                </a:cubicBezTo>
                <a:cubicBezTo>
                  <a:pt x="5" y="150"/>
                  <a:pt x="12" y="168"/>
                  <a:pt x="0" y="137"/>
                </a:cubicBezTo>
                <a:cubicBezTo>
                  <a:pt x="1" y="130"/>
                  <a:pt x="3" y="54"/>
                  <a:pt x="25" y="44"/>
                </a:cubicBezTo>
                <a:cubicBezTo>
                  <a:pt x="123" y="0"/>
                  <a:pt x="254" y="18"/>
                  <a:pt x="357" y="1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527550" y="3165475"/>
            <a:ext cx="2073275" cy="1163637"/>
          </a:xfrm>
          <a:custGeom>
            <a:avLst/>
            <a:gdLst>
              <a:gd name="T0" fmla="*/ 0 w 1306"/>
              <a:gd name="T1" fmla="*/ 2147483647 h 733"/>
              <a:gd name="T2" fmla="*/ 2147483647 w 1306"/>
              <a:gd name="T3" fmla="*/ 2147483647 h 733"/>
              <a:gd name="T4" fmla="*/ 2147483647 w 1306"/>
              <a:gd name="T5" fmla="*/ 2147483647 h 733"/>
              <a:gd name="T6" fmla="*/ 2147483647 w 1306"/>
              <a:gd name="T7" fmla="*/ 2147483647 h 733"/>
              <a:gd name="T8" fmla="*/ 2147483647 w 1306"/>
              <a:gd name="T9" fmla="*/ 2147483647 h 733"/>
              <a:gd name="T10" fmla="*/ 2147483647 w 1306"/>
              <a:gd name="T11" fmla="*/ 2147483647 h 733"/>
              <a:gd name="T12" fmla="*/ 2147483647 w 1306"/>
              <a:gd name="T13" fmla="*/ 2147483647 h 733"/>
              <a:gd name="T14" fmla="*/ 2147483647 w 1306"/>
              <a:gd name="T15" fmla="*/ 2147483647 h 733"/>
              <a:gd name="T16" fmla="*/ 2147483647 w 1306"/>
              <a:gd name="T17" fmla="*/ 2147483647 h 733"/>
              <a:gd name="T18" fmla="*/ 2147483647 w 1306"/>
              <a:gd name="T19" fmla="*/ 2147483647 h 733"/>
              <a:gd name="T20" fmla="*/ 2147483647 w 1306"/>
              <a:gd name="T21" fmla="*/ 2147483647 h 733"/>
              <a:gd name="T22" fmla="*/ 2147483647 w 1306"/>
              <a:gd name="T23" fmla="*/ 2147483647 h 733"/>
              <a:gd name="T24" fmla="*/ 2147483647 w 1306"/>
              <a:gd name="T25" fmla="*/ 2147483647 h 733"/>
              <a:gd name="T26" fmla="*/ 2147483647 w 1306"/>
              <a:gd name="T27" fmla="*/ 2147483647 h 733"/>
              <a:gd name="T28" fmla="*/ 2147483647 w 1306"/>
              <a:gd name="T29" fmla="*/ 2147483647 h 733"/>
              <a:gd name="T30" fmla="*/ 2147483647 w 1306"/>
              <a:gd name="T31" fmla="*/ 2147483647 h 733"/>
              <a:gd name="T32" fmla="*/ 2147483647 w 1306"/>
              <a:gd name="T33" fmla="*/ 0 h 733"/>
              <a:gd name="T34" fmla="*/ 2147483647 w 1306"/>
              <a:gd name="T35" fmla="*/ 2147483647 h 73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06"/>
              <a:gd name="T55" fmla="*/ 0 h 733"/>
              <a:gd name="T56" fmla="*/ 1306 w 1306"/>
              <a:gd name="T57" fmla="*/ 733 h 73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06" h="733">
                <a:moveTo>
                  <a:pt x="0" y="733"/>
                </a:moveTo>
                <a:cubicBezTo>
                  <a:pt x="72" y="719"/>
                  <a:pt x="141" y="685"/>
                  <a:pt x="213" y="676"/>
                </a:cubicBezTo>
                <a:cubicBezTo>
                  <a:pt x="326" y="662"/>
                  <a:pt x="436" y="661"/>
                  <a:pt x="551" y="658"/>
                </a:cubicBezTo>
                <a:cubicBezTo>
                  <a:pt x="587" y="648"/>
                  <a:pt x="621" y="639"/>
                  <a:pt x="658" y="633"/>
                </a:cubicBezTo>
                <a:cubicBezTo>
                  <a:pt x="670" y="629"/>
                  <a:pt x="684" y="627"/>
                  <a:pt x="695" y="620"/>
                </a:cubicBezTo>
                <a:cubicBezTo>
                  <a:pt x="701" y="616"/>
                  <a:pt x="707" y="611"/>
                  <a:pt x="714" y="608"/>
                </a:cubicBezTo>
                <a:cubicBezTo>
                  <a:pt x="739" y="597"/>
                  <a:pt x="769" y="595"/>
                  <a:pt x="796" y="589"/>
                </a:cubicBezTo>
                <a:cubicBezTo>
                  <a:pt x="844" y="564"/>
                  <a:pt x="893" y="564"/>
                  <a:pt x="946" y="557"/>
                </a:cubicBezTo>
                <a:cubicBezTo>
                  <a:pt x="967" y="551"/>
                  <a:pt x="982" y="539"/>
                  <a:pt x="1002" y="532"/>
                </a:cubicBezTo>
                <a:cubicBezTo>
                  <a:pt x="1015" y="528"/>
                  <a:pt x="1040" y="520"/>
                  <a:pt x="1040" y="520"/>
                </a:cubicBezTo>
                <a:cubicBezTo>
                  <a:pt x="1089" y="485"/>
                  <a:pt x="1067" y="496"/>
                  <a:pt x="1102" y="482"/>
                </a:cubicBezTo>
                <a:cubicBezTo>
                  <a:pt x="1142" y="443"/>
                  <a:pt x="1183" y="409"/>
                  <a:pt x="1215" y="363"/>
                </a:cubicBezTo>
                <a:cubicBezTo>
                  <a:pt x="1228" y="345"/>
                  <a:pt x="1253" y="307"/>
                  <a:pt x="1253" y="307"/>
                </a:cubicBezTo>
                <a:cubicBezTo>
                  <a:pt x="1264" y="272"/>
                  <a:pt x="1272" y="236"/>
                  <a:pt x="1284" y="201"/>
                </a:cubicBezTo>
                <a:cubicBezTo>
                  <a:pt x="1286" y="184"/>
                  <a:pt x="1290" y="167"/>
                  <a:pt x="1290" y="150"/>
                </a:cubicBezTo>
                <a:cubicBezTo>
                  <a:pt x="1290" y="110"/>
                  <a:pt x="1306" y="60"/>
                  <a:pt x="1278" y="32"/>
                </a:cubicBezTo>
                <a:cubicBezTo>
                  <a:pt x="1258" y="12"/>
                  <a:pt x="1185" y="4"/>
                  <a:pt x="1159" y="0"/>
                </a:cubicBezTo>
                <a:cubicBezTo>
                  <a:pt x="1119" y="5"/>
                  <a:pt x="1109" y="5"/>
                  <a:pt x="1084" y="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4953000" y="3762375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2128838" y="2746375"/>
            <a:ext cx="26463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 + + + + + + +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+  +  + + + + +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4084638" y="2681287"/>
            <a:ext cx="23812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   + + + + + + +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  +  +  +  + +    +</a:t>
            </a:r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 flipV="1">
            <a:off x="4929188" y="4102100"/>
            <a:ext cx="500062" cy="77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3584575" y="2489200"/>
            <a:ext cx="1216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++++++</a:t>
            </a:r>
          </a:p>
        </p:txBody>
      </p:sp>
      <p:grpSp>
        <p:nvGrpSpPr>
          <p:cNvPr id="18" name="Group 2"/>
          <p:cNvGrpSpPr>
            <a:grpSpLocks/>
          </p:cNvGrpSpPr>
          <p:nvPr/>
        </p:nvGrpSpPr>
        <p:grpSpPr bwMode="auto">
          <a:xfrm>
            <a:off x="1042988" y="1414462"/>
            <a:ext cx="3175000" cy="1089025"/>
            <a:chOff x="1043608" y="1261209"/>
            <a:chExt cx="3174479" cy="1087671"/>
          </a:xfrm>
        </p:grpSpPr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2908701" y="2026344"/>
              <a:ext cx="799203" cy="322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1043608" y="1261209"/>
              <a:ext cx="3174479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000" i="1">
                  <a:solidFill>
                    <a:schemeClr val="tx1"/>
                  </a:solidFill>
                  <a:latin typeface="Times New Roman" panose="02020603050405020304" pitchFamily="18" charset="0"/>
                </a:rPr>
                <a:t>cargas + atraídas para a Porta, mas param na camada isolante</a:t>
              </a:r>
            </a:p>
          </p:txBody>
        </p:sp>
      </p:grpSp>
      <p:sp>
        <p:nvSpPr>
          <p:cNvPr id="21" name="Oval 25"/>
          <p:cNvSpPr>
            <a:spLocks noChangeArrowheads="1"/>
          </p:cNvSpPr>
          <p:nvPr/>
        </p:nvSpPr>
        <p:spPr bwMode="auto">
          <a:xfrm>
            <a:off x="3851275" y="4105275"/>
            <a:ext cx="792163" cy="773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6737350" y="2192337"/>
            <a:ext cx="27305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ZD eliminada, preenchida por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buracos + móveis. 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Corrente flui facilmente</a:t>
            </a:r>
          </a:p>
          <a:p>
            <a:r>
              <a:rPr lang="en-US" sz="2400" b="1">
                <a:solidFill>
                  <a:schemeClr val="tx1"/>
                </a:solidFill>
                <a:latin typeface="Times New Roman" panose="02020603050405020304" pitchFamily="18" charset="0"/>
              </a:rPr>
              <a:t>em ambas as direções (dep do sinal de V</a:t>
            </a:r>
            <a:r>
              <a:rPr lang="en-US" sz="2400" b="1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CE</a:t>
            </a:r>
            <a:r>
              <a:rPr lang="en-US" sz="2400" b="1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1719263" y="5075237"/>
            <a:ext cx="5373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Temos uma válvula bidirecional!!</a:t>
            </a: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1143001" y="5611812"/>
            <a:ext cx="616585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 dirty="0">
                <a:solidFill>
                  <a:srgbClr val="000000"/>
                </a:solidFill>
              </a:rPr>
              <a:t> Aplicação: circuitos lógicos binários</a:t>
            </a:r>
          </a:p>
          <a:p>
            <a:pPr lvl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 dirty="0">
                <a:solidFill>
                  <a:srgbClr val="000000"/>
                </a:solidFill>
              </a:rPr>
              <a:t>Corrente ON = 1, OFF = 0 (1 bit)</a:t>
            </a:r>
          </a:p>
          <a:p>
            <a:pPr lvl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2000" dirty="0">
                <a:solidFill>
                  <a:srgbClr val="000000"/>
                </a:solidFill>
              </a:rPr>
              <a:t>Podemos controlar o seu valor de acordo com V</a:t>
            </a:r>
            <a:r>
              <a:rPr lang="pt-BR" sz="2000" baseline="-25000" dirty="0">
                <a:solidFill>
                  <a:srgbClr val="000000"/>
                </a:solidFill>
              </a:rPr>
              <a:t>P</a:t>
            </a:r>
            <a:endParaRPr lang="pt-BR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67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Transistor FET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50988" y="1793875"/>
            <a:ext cx="2012950" cy="1128712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602038" y="1793875"/>
            <a:ext cx="2116137" cy="1128712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298825" y="1524000"/>
            <a:ext cx="690563" cy="192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>
                <a:latin typeface="Times New Roman" panose="02020603050405020304" pitchFamily="18" charset="0"/>
              </a:rPr>
              <a:t>------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028950" y="1716087"/>
            <a:ext cx="1114425" cy="76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3238500" y="3152775"/>
            <a:ext cx="6858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3203575" y="3305175"/>
            <a:ext cx="669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V</a:t>
            </a:r>
            <a:r>
              <a:rPr lang="en-US" sz="2400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CE</a:t>
            </a:r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990600" y="2343150"/>
            <a:ext cx="2236788" cy="1201737"/>
          </a:xfrm>
          <a:custGeom>
            <a:avLst/>
            <a:gdLst>
              <a:gd name="T0" fmla="*/ 2147483647 w 1409"/>
              <a:gd name="T1" fmla="*/ 2147483647 h 757"/>
              <a:gd name="T2" fmla="*/ 2147483647 w 1409"/>
              <a:gd name="T3" fmla="*/ 2147483647 h 757"/>
              <a:gd name="T4" fmla="*/ 2147483647 w 1409"/>
              <a:gd name="T5" fmla="*/ 2147483647 h 757"/>
              <a:gd name="T6" fmla="*/ 2147483647 w 1409"/>
              <a:gd name="T7" fmla="*/ 2147483647 h 757"/>
              <a:gd name="T8" fmla="*/ 2147483647 w 1409"/>
              <a:gd name="T9" fmla="*/ 2147483647 h 757"/>
              <a:gd name="T10" fmla="*/ 2147483647 w 1409"/>
              <a:gd name="T11" fmla="*/ 2147483647 h 757"/>
              <a:gd name="T12" fmla="*/ 2147483647 w 1409"/>
              <a:gd name="T13" fmla="*/ 2147483647 h 757"/>
              <a:gd name="T14" fmla="*/ 2147483647 w 1409"/>
              <a:gd name="T15" fmla="*/ 2147483647 h 757"/>
              <a:gd name="T16" fmla="*/ 2147483647 w 1409"/>
              <a:gd name="T17" fmla="*/ 2147483647 h 757"/>
              <a:gd name="T18" fmla="*/ 2147483647 w 1409"/>
              <a:gd name="T19" fmla="*/ 2147483647 h 757"/>
              <a:gd name="T20" fmla="*/ 2147483647 w 1409"/>
              <a:gd name="T21" fmla="*/ 2147483647 h 757"/>
              <a:gd name="T22" fmla="*/ 2147483647 w 1409"/>
              <a:gd name="T23" fmla="*/ 2147483647 h 757"/>
              <a:gd name="T24" fmla="*/ 2147483647 w 1409"/>
              <a:gd name="T25" fmla="*/ 2147483647 h 757"/>
              <a:gd name="T26" fmla="*/ 2147483647 w 1409"/>
              <a:gd name="T27" fmla="*/ 2147483647 h 757"/>
              <a:gd name="T28" fmla="*/ 0 w 1409"/>
              <a:gd name="T29" fmla="*/ 2147483647 h 757"/>
              <a:gd name="T30" fmla="*/ 2147483647 w 1409"/>
              <a:gd name="T31" fmla="*/ 2147483647 h 757"/>
              <a:gd name="T32" fmla="*/ 2147483647 w 1409"/>
              <a:gd name="T33" fmla="*/ 2147483647 h 75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409"/>
              <a:gd name="T52" fmla="*/ 0 h 757"/>
              <a:gd name="T53" fmla="*/ 1409 w 1409"/>
              <a:gd name="T54" fmla="*/ 757 h 75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409" h="757">
                <a:moveTo>
                  <a:pt x="1409" y="757"/>
                </a:moveTo>
                <a:cubicBezTo>
                  <a:pt x="1365" y="755"/>
                  <a:pt x="1321" y="755"/>
                  <a:pt x="1277" y="751"/>
                </a:cubicBezTo>
                <a:cubicBezTo>
                  <a:pt x="1172" y="741"/>
                  <a:pt x="1074" y="696"/>
                  <a:pt x="971" y="676"/>
                </a:cubicBezTo>
                <a:cubicBezTo>
                  <a:pt x="919" y="650"/>
                  <a:pt x="871" y="640"/>
                  <a:pt x="814" y="626"/>
                </a:cubicBezTo>
                <a:cubicBezTo>
                  <a:pt x="766" y="614"/>
                  <a:pt x="713" y="595"/>
                  <a:pt x="664" y="582"/>
                </a:cubicBezTo>
                <a:cubicBezTo>
                  <a:pt x="631" y="573"/>
                  <a:pt x="603" y="553"/>
                  <a:pt x="570" y="544"/>
                </a:cubicBezTo>
                <a:cubicBezTo>
                  <a:pt x="543" y="524"/>
                  <a:pt x="552" y="528"/>
                  <a:pt x="526" y="519"/>
                </a:cubicBezTo>
                <a:cubicBezTo>
                  <a:pt x="514" y="515"/>
                  <a:pt x="489" y="507"/>
                  <a:pt x="489" y="507"/>
                </a:cubicBezTo>
                <a:cubicBezTo>
                  <a:pt x="438" y="472"/>
                  <a:pt x="366" y="451"/>
                  <a:pt x="307" y="432"/>
                </a:cubicBezTo>
                <a:cubicBezTo>
                  <a:pt x="301" y="426"/>
                  <a:pt x="295" y="418"/>
                  <a:pt x="288" y="413"/>
                </a:cubicBezTo>
                <a:cubicBezTo>
                  <a:pt x="282" y="409"/>
                  <a:pt x="274" y="411"/>
                  <a:pt x="269" y="407"/>
                </a:cubicBezTo>
                <a:cubicBezTo>
                  <a:pt x="226" y="377"/>
                  <a:pt x="190" y="335"/>
                  <a:pt x="138" y="319"/>
                </a:cubicBezTo>
                <a:cubicBezTo>
                  <a:pt x="107" y="295"/>
                  <a:pt x="85" y="279"/>
                  <a:pt x="57" y="250"/>
                </a:cubicBezTo>
                <a:cubicBezTo>
                  <a:pt x="32" y="224"/>
                  <a:pt x="53" y="216"/>
                  <a:pt x="19" y="194"/>
                </a:cubicBezTo>
                <a:cubicBezTo>
                  <a:pt x="5" y="150"/>
                  <a:pt x="12" y="168"/>
                  <a:pt x="0" y="137"/>
                </a:cubicBezTo>
                <a:cubicBezTo>
                  <a:pt x="1" y="130"/>
                  <a:pt x="3" y="54"/>
                  <a:pt x="25" y="44"/>
                </a:cubicBezTo>
                <a:cubicBezTo>
                  <a:pt x="123" y="0"/>
                  <a:pt x="254" y="18"/>
                  <a:pt x="357" y="1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>
            <a:spLocks/>
          </p:cNvSpPr>
          <p:nvPr/>
        </p:nvSpPr>
        <p:spPr bwMode="auto">
          <a:xfrm>
            <a:off x="3930650" y="2330450"/>
            <a:ext cx="2073275" cy="1163637"/>
          </a:xfrm>
          <a:custGeom>
            <a:avLst/>
            <a:gdLst>
              <a:gd name="T0" fmla="*/ 0 w 1306"/>
              <a:gd name="T1" fmla="*/ 2147483647 h 733"/>
              <a:gd name="T2" fmla="*/ 2147483647 w 1306"/>
              <a:gd name="T3" fmla="*/ 2147483647 h 733"/>
              <a:gd name="T4" fmla="*/ 2147483647 w 1306"/>
              <a:gd name="T5" fmla="*/ 2147483647 h 733"/>
              <a:gd name="T6" fmla="*/ 2147483647 w 1306"/>
              <a:gd name="T7" fmla="*/ 2147483647 h 733"/>
              <a:gd name="T8" fmla="*/ 2147483647 w 1306"/>
              <a:gd name="T9" fmla="*/ 2147483647 h 733"/>
              <a:gd name="T10" fmla="*/ 2147483647 w 1306"/>
              <a:gd name="T11" fmla="*/ 2147483647 h 733"/>
              <a:gd name="T12" fmla="*/ 2147483647 w 1306"/>
              <a:gd name="T13" fmla="*/ 2147483647 h 733"/>
              <a:gd name="T14" fmla="*/ 2147483647 w 1306"/>
              <a:gd name="T15" fmla="*/ 2147483647 h 733"/>
              <a:gd name="T16" fmla="*/ 2147483647 w 1306"/>
              <a:gd name="T17" fmla="*/ 2147483647 h 733"/>
              <a:gd name="T18" fmla="*/ 2147483647 w 1306"/>
              <a:gd name="T19" fmla="*/ 2147483647 h 733"/>
              <a:gd name="T20" fmla="*/ 2147483647 w 1306"/>
              <a:gd name="T21" fmla="*/ 2147483647 h 733"/>
              <a:gd name="T22" fmla="*/ 2147483647 w 1306"/>
              <a:gd name="T23" fmla="*/ 2147483647 h 733"/>
              <a:gd name="T24" fmla="*/ 2147483647 w 1306"/>
              <a:gd name="T25" fmla="*/ 2147483647 h 733"/>
              <a:gd name="T26" fmla="*/ 2147483647 w 1306"/>
              <a:gd name="T27" fmla="*/ 2147483647 h 733"/>
              <a:gd name="T28" fmla="*/ 2147483647 w 1306"/>
              <a:gd name="T29" fmla="*/ 2147483647 h 733"/>
              <a:gd name="T30" fmla="*/ 2147483647 w 1306"/>
              <a:gd name="T31" fmla="*/ 2147483647 h 733"/>
              <a:gd name="T32" fmla="*/ 2147483647 w 1306"/>
              <a:gd name="T33" fmla="*/ 0 h 733"/>
              <a:gd name="T34" fmla="*/ 2147483647 w 1306"/>
              <a:gd name="T35" fmla="*/ 2147483647 h 73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06"/>
              <a:gd name="T55" fmla="*/ 0 h 733"/>
              <a:gd name="T56" fmla="*/ 1306 w 1306"/>
              <a:gd name="T57" fmla="*/ 733 h 73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06" h="733">
                <a:moveTo>
                  <a:pt x="0" y="733"/>
                </a:moveTo>
                <a:cubicBezTo>
                  <a:pt x="72" y="719"/>
                  <a:pt x="141" y="685"/>
                  <a:pt x="213" y="676"/>
                </a:cubicBezTo>
                <a:cubicBezTo>
                  <a:pt x="326" y="662"/>
                  <a:pt x="436" y="661"/>
                  <a:pt x="551" y="658"/>
                </a:cubicBezTo>
                <a:cubicBezTo>
                  <a:pt x="587" y="648"/>
                  <a:pt x="621" y="639"/>
                  <a:pt x="658" y="633"/>
                </a:cubicBezTo>
                <a:cubicBezTo>
                  <a:pt x="670" y="629"/>
                  <a:pt x="684" y="627"/>
                  <a:pt x="695" y="620"/>
                </a:cubicBezTo>
                <a:cubicBezTo>
                  <a:pt x="701" y="616"/>
                  <a:pt x="707" y="611"/>
                  <a:pt x="714" y="608"/>
                </a:cubicBezTo>
                <a:cubicBezTo>
                  <a:pt x="739" y="597"/>
                  <a:pt x="769" y="595"/>
                  <a:pt x="796" y="589"/>
                </a:cubicBezTo>
                <a:cubicBezTo>
                  <a:pt x="844" y="564"/>
                  <a:pt x="893" y="564"/>
                  <a:pt x="946" y="557"/>
                </a:cubicBezTo>
                <a:cubicBezTo>
                  <a:pt x="967" y="551"/>
                  <a:pt x="982" y="539"/>
                  <a:pt x="1002" y="532"/>
                </a:cubicBezTo>
                <a:cubicBezTo>
                  <a:pt x="1015" y="528"/>
                  <a:pt x="1040" y="520"/>
                  <a:pt x="1040" y="520"/>
                </a:cubicBezTo>
                <a:cubicBezTo>
                  <a:pt x="1089" y="485"/>
                  <a:pt x="1067" y="496"/>
                  <a:pt x="1102" y="482"/>
                </a:cubicBezTo>
                <a:cubicBezTo>
                  <a:pt x="1142" y="443"/>
                  <a:pt x="1183" y="409"/>
                  <a:pt x="1215" y="363"/>
                </a:cubicBezTo>
                <a:cubicBezTo>
                  <a:pt x="1228" y="345"/>
                  <a:pt x="1253" y="307"/>
                  <a:pt x="1253" y="307"/>
                </a:cubicBezTo>
                <a:cubicBezTo>
                  <a:pt x="1264" y="272"/>
                  <a:pt x="1272" y="236"/>
                  <a:pt x="1284" y="201"/>
                </a:cubicBezTo>
                <a:cubicBezTo>
                  <a:pt x="1286" y="184"/>
                  <a:pt x="1290" y="167"/>
                  <a:pt x="1290" y="150"/>
                </a:cubicBezTo>
                <a:cubicBezTo>
                  <a:pt x="1290" y="110"/>
                  <a:pt x="1306" y="60"/>
                  <a:pt x="1278" y="32"/>
                </a:cubicBezTo>
                <a:cubicBezTo>
                  <a:pt x="1258" y="12"/>
                  <a:pt x="1185" y="4"/>
                  <a:pt x="1159" y="0"/>
                </a:cubicBezTo>
                <a:cubicBezTo>
                  <a:pt x="1119" y="5"/>
                  <a:pt x="1109" y="5"/>
                  <a:pt x="1084" y="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4356100" y="292735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1531938" y="1911350"/>
            <a:ext cx="26463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 + + + + + + +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+  +  + + + + +</a:t>
            </a: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3487738" y="1846262"/>
            <a:ext cx="23812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   + + + + + + +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  +  +  +  + +    +</a:t>
            </a:r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 flipV="1">
            <a:off x="4332288" y="3267075"/>
            <a:ext cx="500062" cy="77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107950" y="3860800"/>
            <a:ext cx="91535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Se V</a:t>
            </a:r>
            <a:r>
              <a:rPr lang="en-US" sz="2400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 moderado, ZD reduzida mas não destruída…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há alguns ++s  para carregar corrente, mas ela é menor (mais resistência)</a:t>
            </a: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107951" y="4724400"/>
            <a:ext cx="8567738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Conclusão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tamanho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da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corrente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CE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varia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de zero a um valor GRANDE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dependendo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do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tamanho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da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voltagem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controle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V</a:t>
            </a:r>
            <a:r>
              <a:rPr lang="en-US" sz="2400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  <a:p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Como V</a:t>
            </a:r>
            <a:r>
              <a:rPr lang="en-US" sz="2400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pode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ser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muito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pequeno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obtemos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AMPLIFICAÇÃO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controlada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2520950" y="6248400"/>
            <a:ext cx="6089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E se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quisermos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amplificar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voltagens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positivas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2987675" y="1654175"/>
            <a:ext cx="1216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++++++</a:t>
            </a: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6011863" y="1666875"/>
            <a:ext cx="259238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V</a:t>
            </a:r>
            <a:r>
              <a:rPr lang="en-US" sz="2400" baseline="-25000">
                <a:solidFill>
                  <a:srgbClr val="FF0000"/>
                </a:solidFill>
              </a:rPr>
              <a:t>p</a:t>
            </a:r>
            <a:r>
              <a:rPr lang="en-US" sz="2400">
                <a:solidFill>
                  <a:srgbClr val="FF0000"/>
                </a:solidFill>
              </a:rPr>
              <a:t> &lt; 0… mas não tanto</a:t>
            </a:r>
          </a:p>
        </p:txBody>
      </p:sp>
      <p:sp>
        <p:nvSpPr>
          <p:cNvPr id="20" name="Rectangle 24" descr="Large checker board"/>
          <p:cNvSpPr>
            <a:spLocks noChangeArrowheads="1"/>
          </p:cNvSpPr>
          <p:nvPr/>
        </p:nvSpPr>
        <p:spPr bwMode="auto">
          <a:xfrm>
            <a:off x="3405188" y="1776412"/>
            <a:ext cx="431800" cy="1152525"/>
          </a:xfrm>
          <a:prstGeom prst="rect">
            <a:avLst/>
          </a:prstGeom>
          <a:pattFill prst="lgCheck">
            <a:fgClr>
              <a:srgbClr val="FF7C80"/>
            </a:fgClr>
            <a:bgClr>
              <a:srgbClr val="00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04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Transistor FET?</a:t>
            </a:r>
            <a:endParaRPr lang="en-US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558925" y="3011488"/>
            <a:ext cx="1677988" cy="1128712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539875" y="3128963"/>
            <a:ext cx="17668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- - - - - - -- -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 - - - - - - - -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268663" y="3011488"/>
            <a:ext cx="728662" cy="1128712"/>
          </a:xfrm>
          <a:prstGeom prst="rect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233738" y="3052763"/>
            <a:ext cx="9175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+ + + + + +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048125" y="3011488"/>
            <a:ext cx="1677988" cy="1128712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048125" y="3011488"/>
            <a:ext cx="16573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- - - - - - - - </a:t>
            </a: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 -  -  - - -  - -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3344863" y="2779713"/>
            <a:ext cx="690562" cy="192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3829050" y="2439988"/>
            <a:ext cx="3714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  eletrodo de controle (porta)</a:t>
            </a:r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3652838" y="2316163"/>
            <a:ext cx="1217612" cy="463550"/>
          </a:xfrm>
          <a:custGeom>
            <a:avLst/>
            <a:gdLst>
              <a:gd name="T0" fmla="*/ 0 w 902"/>
              <a:gd name="T1" fmla="*/ 2147483647 h 298"/>
              <a:gd name="T2" fmla="*/ 2147483647 w 902"/>
              <a:gd name="T3" fmla="*/ 2147483647 h 298"/>
              <a:gd name="T4" fmla="*/ 2147483647 w 902"/>
              <a:gd name="T5" fmla="*/ 2147483647 h 298"/>
              <a:gd name="T6" fmla="*/ 2147483647 w 902"/>
              <a:gd name="T7" fmla="*/ 2147483647 h 298"/>
              <a:gd name="T8" fmla="*/ 2147483647 w 902"/>
              <a:gd name="T9" fmla="*/ 2147483647 h 298"/>
              <a:gd name="T10" fmla="*/ 2147483647 w 902"/>
              <a:gd name="T11" fmla="*/ 2147483647 h 298"/>
              <a:gd name="T12" fmla="*/ 2147483647 w 902"/>
              <a:gd name="T13" fmla="*/ 2147483647 h 298"/>
              <a:gd name="T14" fmla="*/ 2147483647 w 902"/>
              <a:gd name="T15" fmla="*/ 2147483647 h 298"/>
              <a:gd name="T16" fmla="*/ 2147483647 w 902"/>
              <a:gd name="T17" fmla="*/ 2147483647 h 2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02"/>
              <a:gd name="T28" fmla="*/ 0 h 298"/>
              <a:gd name="T29" fmla="*/ 902 w 902"/>
              <a:gd name="T30" fmla="*/ 298 h 29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02" h="298">
                <a:moveTo>
                  <a:pt x="0" y="298"/>
                </a:moveTo>
                <a:cubicBezTo>
                  <a:pt x="10" y="271"/>
                  <a:pt x="15" y="246"/>
                  <a:pt x="32" y="223"/>
                </a:cubicBezTo>
                <a:cubicBezTo>
                  <a:pt x="52" y="159"/>
                  <a:pt x="48" y="179"/>
                  <a:pt x="82" y="129"/>
                </a:cubicBezTo>
                <a:cubicBezTo>
                  <a:pt x="113" y="84"/>
                  <a:pt x="94" y="100"/>
                  <a:pt x="125" y="79"/>
                </a:cubicBezTo>
                <a:cubicBezTo>
                  <a:pt x="154" y="0"/>
                  <a:pt x="300" y="19"/>
                  <a:pt x="351" y="16"/>
                </a:cubicBezTo>
                <a:cubicBezTo>
                  <a:pt x="382" y="14"/>
                  <a:pt x="414" y="12"/>
                  <a:pt x="445" y="10"/>
                </a:cubicBezTo>
                <a:cubicBezTo>
                  <a:pt x="563" y="15"/>
                  <a:pt x="665" y="20"/>
                  <a:pt x="777" y="47"/>
                </a:cubicBezTo>
                <a:cubicBezTo>
                  <a:pt x="800" y="45"/>
                  <a:pt x="822" y="44"/>
                  <a:pt x="845" y="41"/>
                </a:cubicBezTo>
                <a:cubicBezTo>
                  <a:pt x="866" y="38"/>
                  <a:pt x="880" y="28"/>
                  <a:pt x="902" y="2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4873625" y="1979613"/>
            <a:ext cx="520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V</a:t>
            </a:r>
            <a:r>
              <a:rPr lang="en-US" sz="2400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5826125" y="2978150"/>
            <a:ext cx="23383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semicond. N-P-N</a:t>
            </a:r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3036888" y="2971800"/>
            <a:ext cx="1114425" cy="381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1524000" y="4667250"/>
            <a:ext cx="63896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Tudo igual mas com cargas e voltagens invertidas.</a:t>
            </a:r>
          </a:p>
          <a:p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(Corrente pode fluir se V</a:t>
            </a:r>
            <a:r>
              <a:rPr lang="en-US" sz="2400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 &gt;&gt; 0)</a:t>
            </a:r>
          </a:p>
        </p:txBody>
      </p:sp>
    </p:spTree>
    <p:extLst>
      <p:ext uri="{BB962C8B-B14F-4D97-AF65-F5344CB8AC3E}">
        <p14:creationId xmlns:p14="http://schemas.microsoft.com/office/powerpoint/2010/main" val="292308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Transistor MOSFET</a:t>
            </a:r>
            <a:endParaRPr lang="en-US" dirty="0"/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75" y="2201863"/>
            <a:ext cx="2809875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323975" y="1554163"/>
            <a:ext cx="8353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buClr>
                <a:srgbClr val="F0AD00"/>
              </a:buClr>
              <a:buSzPct val="80000"/>
            </a:pPr>
            <a:r>
              <a:rPr lang="pt-BR" sz="2000">
                <a:solidFill>
                  <a:srgbClr val="000000"/>
                </a:solidFill>
              </a:rPr>
              <a:t>MOSFET: (Metal-Oxide-Semiconductor Field-Effect Transistor)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175" y="4070350"/>
            <a:ext cx="7540625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4720" tIns="91440" rIns="90000" bIns="46800"/>
          <a:lstStyle>
            <a:lvl1pPr marL="436563" indent="-319088"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893763" indent="-319088"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6563" algn="l"/>
                <a:tab pos="1350963" algn="l"/>
                <a:tab pos="2265363" algn="l"/>
                <a:tab pos="3179763" algn="l"/>
                <a:tab pos="4094163" algn="l"/>
                <a:tab pos="5008563" algn="l"/>
                <a:tab pos="5922963" algn="l"/>
                <a:tab pos="6837363" algn="l"/>
                <a:tab pos="7751763" algn="l"/>
                <a:tab pos="8666163" algn="l"/>
                <a:tab pos="9580563" algn="l"/>
                <a:tab pos="104949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1600" dirty="0">
                <a:solidFill>
                  <a:srgbClr val="000000"/>
                </a:solidFill>
              </a:rPr>
              <a:t>Há uma Zona de depleção no </a:t>
            </a:r>
            <a:r>
              <a:rPr lang="pt-BR" altLang="en-US" sz="1600" dirty="0">
                <a:solidFill>
                  <a:srgbClr val="000000"/>
                </a:solidFill>
              </a:rPr>
              <a:t>“</a:t>
            </a:r>
            <a:r>
              <a:rPr lang="pt-BR" sz="1600" dirty="0">
                <a:solidFill>
                  <a:srgbClr val="000000"/>
                </a:solidFill>
              </a:rPr>
              <a:t>canal n</a:t>
            </a:r>
            <a:r>
              <a:rPr lang="pt-BR" altLang="en-US" sz="1600" dirty="0">
                <a:solidFill>
                  <a:srgbClr val="000000"/>
                </a:solidFill>
              </a:rPr>
              <a:t>”</a:t>
            </a:r>
            <a:r>
              <a:rPr lang="pt-BR" sz="1600" dirty="0">
                <a:solidFill>
                  <a:srgbClr val="000000"/>
                </a:solidFill>
              </a:rPr>
              <a:t> entre </a:t>
            </a:r>
            <a:br>
              <a:rPr lang="pt-BR" sz="1600" dirty="0">
                <a:solidFill>
                  <a:srgbClr val="000000"/>
                </a:solidFill>
              </a:rPr>
            </a:br>
            <a:r>
              <a:rPr lang="pt-BR" sz="1600" dirty="0">
                <a:solidFill>
                  <a:srgbClr val="000000"/>
                </a:solidFill>
              </a:rPr>
              <a:t>Dreno e  Fonte</a:t>
            </a: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1600" dirty="0">
                <a:solidFill>
                  <a:srgbClr val="000000"/>
                </a:solidFill>
              </a:rPr>
              <a:t>Se </a:t>
            </a:r>
            <a:r>
              <a:rPr lang="pt-BR" sz="1600" dirty="0" err="1">
                <a:solidFill>
                  <a:srgbClr val="000000"/>
                </a:solidFill>
              </a:rPr>
              <a:t>Vporta</a:t>
            </a:r>
            <a:r>
              <a:rPr lang="pt-BR" sz="1600" dirty="0">
                <a:solidFill>
                  <a:srgbClr val="000000"/>
                </a:solidFill>
              </a:rPr>
              <a:t> &lt; 0 : elétrons do canal n repelidos, </a:t>
            </a:r>
            <a:r>
              <a:rPr lang="pt-BR" sz="1600" dirty="0" smtClean="0">
                <a:solidFill>
                  <a:srgbClr val="000000"/>
                </a:solidFill>
              </a:rPr>
              <a:t/>
            </a:r>
            <a:br>
              <a:rPr lang="pt-BR" sz="1600" dirty="0" smtClean="0">
                <a:solidFill>
                  <a:srgbClr val="000000"/>
                </a:solidFill>
              </a:rPr>
            </a:br>
            <a:r>
              <a:rPr lang="pt-BR" sz="1600" dirty="0" smtClean="0">
                <a:solidFill>
                  <a:srgbClr val="000000"/>
                </a:solidFill>
              </a:rPr>
              <a:t>buracos </a:t>
            </a:r>
            <a:r>
              <a:rPr lang="pt-BR" sz="1600" dirty="0">
                <a:solidFill>
                  <a:srgbClr val="000000"/>
                </a:solidFill>
              </a:rPr>
              <a:t>do substrato atraídos</a:t>
            </a:r>
          </a:p>
          <a:p>
            <a:pPr lvl="1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1600" dirty="0">
                <a:solidFill>
                  <a:srgbClr val="000000"/>
                </a:solidFill>
              </a:rPr>
              <a:t>Aumento da ZD– sem corrente</a:t>
            </a:r>
          </a:p>
          <a:p>
            <a:pPr lvl="1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endParaRPr lang="pt-BR" sz="1600" dirty="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1600" dirty="0">
                <a:solidFill>
                  <a:srgbClr val="000000"/>
                </a:solidFill>
              </a:rPr>
              <a:t>Se </a:t>
            </a:r>
            <a:r>
              <a:rPr lang="pt-BR" sz="1600" dirty="0" err="1">
                <a:solidFill>
                  <a:srgbClr val="000000"/>
                </a:solidFill>
              </a:rPr>
              <a:t>Vporta</a:t>
            </a:r>
            <a:r>
              <a:rPr lang="pt-BR" sz="1600" dirty="0">
                <a:solidFill>
                  <a:srgbClr val="000000"/>
                </a:solidFill>
              </a:rPr>
              <a:t> &gt; 0 : buracos repelidos, elétrons móveis atraídos para canal </a:t>
            </a:r>
            <a:r>
              <a:rPr lang="pt-BR" sz="1600" i="1" dirty="0">
                <a:solidFill>
                  <a:srgbClr val="000000"/>
                </a:solidFill>
              </a:rPr>
              <a:t>n</a:t>
            </a:r>
          </a:p>
          <a:p>
            <a:pPr lvl="1"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1600" dirty="0">
                <a:solidFill>
                  <a:srgbClr val="000000"/>
                </a:solidFill>
              </a:rPr>
              <a:t>Redução da ZD</a:t>
            </a:r>
            <a:r>
              <a:rPr lang="pt-BR" sz="1600" i="1" dirty="0">
                <a:solidFill>
                  <a:srgbClr val="000000"/>
                </a:solidFill>
              </a:rPr>
              <a:t> – </a:t>
            </a:r>
            <a:r>
              <a:rPr lang="pt-BR" sz="1600" u="sng" dirty="0">
                <a:solidFill>
                  <a:srgbClr val="000000"/>
                </a:solidFill>
              </a:rPr>
              <a:t>corrente pode passar</a:t>
            </a:r>
            <a:endParaRPr lang="pt-BR" sz="1600" dirty="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None/>
            </a:pPr>
            <a:endParaRPr lang="pt-BR" sz="1600" dirty="0">
              <a:solidFill>
                <a:srgbClr val="000000"/>
              </a:solidFill>
            </a:endParaRPr>
          </a:p>
          <a:p>
            <a:pPr eaLnBrk="1" hangingPunct="1">
              <a:buClr>
                <a:srgbClr val="F0AD0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pt-BR" sz="1600" dirty="0">
                <a:solidFill>
                  <a:srgbClr val="000000"/>
                </a:solidFill>
              </a:rPr>
              <a:t>MOSFET são o tipo de transistor mais usado em microcircuitos atuais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-44451" y="2255838"/>
            <a:ext cx="26495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4572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 indent="0" eaLnBrk="1" hangingPunct="1">
              <a:spcBef>
                <a:spcPts val="350"/>
              </a:spcBef>
              <a:buClr>
                <a:srgbClr val="60B5CC"/>
              </a:buClr>
              <a:buSzPct val="90000"/>
            </a:pPr>
            <a:r>
              <a:rPr lang="pt-BR" sz="1400" b="1">
                <a:solidFill>
                  <a:srgbClr val="000000"/>
                </a:solidFill>
              </a:rPr>
              <a:t>P</a:t>
            </a:r>
            <a:r>
              <a:rPr lang="pt-BR" sz="1400">
                <a:solidFill>
                  <a:srgbClr val="000000"/>
                </a:solidFill>
              </a:rPr>
              <a:t>orta: controla a corrente entre </a:t>
            </a:r>
            <a:r>
              <a:rPr lang="pt-BR" sz="1400" b="1">
                <a:solidFill>
                  <a:srgbClr val="000000"/>
                </a:solidFill>
              </a:rPr>
              <a:t>F</a:t>
            </a:r>
            <a:r>
              <a:rPr lang="pt-BR" sz="1400">
                <a:solidFill>
                  <a:srgbClr val="000000"/>
                </a:solidFill>
              </a:rPr>
              <a:t>onte e </a:t>
            </a:r>
            <a:r>
              <a:rPr lang="pt-BR" sz="1400" b="1">
                <a:solidFill>
                  <a:srgbClr val="000000"/>
                </a:solidFill>
              </a:rPr>
              <a:t>D</a:t>
            </a:r>
            <a:r>
              <a:rPr lang="pt-BR" sz="1400">
                <a:solidFill>
                  <a:srgbClr val="000000"/>
                </a:solidFill>
              </a:rPr>
              <a:t>reno</a:t>
            </a:r>
          </a:p>
        </p:txBody>
      </p: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5348287" y="1914525"/>
            <a:ext cx="3608388" cy="1979613"/>
            <a:chOff x="5356100" y="1412776"/>
            <a:chExt cx="3608388" cy="1980000"/>
          </a:xfrm>
        </p:grpSpPr>
        <p:pic>
          <p:nvPicPr>
            <p:cNvPr id="8" name="Picture 11" descr="http://library.uru.ac.th/webdb/images/nanotech2_files/2-3.jpe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29"/>
            <a:stretch>
              <a:fillRect/>
            </a:stretch>
          </p:blipFill>
          <p:spPr bwMode="auto">
            <a:xfrm>
              <a:off x="5356100" y="1412776"/>
              <a:ext cx="3608388" cy="19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Straight Connector 4"/>
            <p:cNvCxnSpPr/>
            <p:nvPr/>
          </p:nvCxnSpPr>
          <p:spPr bwMode="auto">
            <a:xfrm>
              <a:off x="6253038" y="2684613"/>
              <a:ext cx="1152525" cy="0"/>
            </a:xfrm>
            <a:prstGeom prst="line">
              <a:avLst/>
            </a:prstGeom>
            <a:solidFill>
              <a:srgbClr val="00B8FF"/>
            </a:solidFill>
            <a:ln w="254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18"/>
            <p:cNvCxnSpPr/>
            <p:nvPr/>
          </p:nvCxnSpPr>
          <p:spPr bwMode="auto">
            <a:xfrm flipH="1" flipV="1">
              <a:off x="6946775" y="2649681"/>
              <a:ext cx="431800" cy="431884"/>
            </a:xfrm>
            <a:prstGeom prst="straightConnector1">
              <a:avLst/>
            </a:prstGeom>
            <a:solidFill>
              <a:srgbClr val="00B8FF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1" name="Group 20"/>
          <p:cNvGrpSpPr>
            <a:grpSpLocks/>
          </p:cNvGrpSpPr>
          <p:nvPr/>
        </p:nvGrpSpPr>
        <p:grpSpPr bwMode="auto">
          <a:xfrm>
            <a:off x="2689225" y="1905000"/>
            <a:ext cx="1939925" cy="1738313"/>
            <a:chOff x="2697280" y="1403350"/>
            <a:chExt cx="1939808" cy="1737618"/>
          </a:xfrm>
        </p:grpSpPr>
        <p:grpSp>
          <p:nvGrpSpPr>
            <p:cNvPr id="12" name="Group 2"/>
            <p:cNvGrpSpPr>
              <a:grpSpLocks/>
            </p:cNvGrpSpPr>
            <p:nvPr/>
          </p:nvGrpSpPr>
          <p:grpSpPr bwMode="auto">
            <a:xfrm>
              <a:off x="2882900" y="1403350"/>
              <a:ext cx="1754188" cy="1593850"/>
              <a:chOff x="2882900" y="1403350"/>
              <a:chExt cx="1754188" cy="1593850"/>
            </a:xfrm>
          </p:grpSpPr>
          <p:sp>
            <p:nvSpPr>
              <p:cNvPr id="16" name="Line 12"/>
              <p:cNvSpPr>
                <a:spLocks noChangeShapeType="1"/>
              </p:cNvSpPr>
              <p:nvPr/>
            </p:nvSpPr>
            <p:spPr bwMode="auto">
              <a:xfrm flipH="1" flipV="1">
                <a:off x="2883006" y="1555689"/>
                <a:ext cx="4763" cy="612530"/>
              </a:xfrm>
              <a:prstGeom prst="line">
                <a:avLst/>
              </a:prstGeom>
              <a:noFill/>
              <a:ln w="6480" cap="rnd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7" name="Line 13"/>
              <p:cNvSpPr>
                <a:spLocks noChangeShapeType="1"/>
              </p:cNvSpPr>
              <p:nvPr/>
            </p:nvSpPr>
            <p:spPr bwMode="auto">
              <a:xfrm flipH="1" flipV="1">
                <a:off x="3864022" y="1403350"/>
                <a:ext cx="4763" cy="384022"/>
              </a:xfrm>
              <a:prstGeom prst="line">
                <a:avLst/>
              </a:prstGeom>
              <a:noFill/>
              <a:ln w="6480" cap="rnd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8" name="Line 14"/>
              <p:cNvSpPr>
                <a:spLocks noChangeShapeType="1"/>
              </p:cNvSpPr>
              <p:nvPr/>
            </p:nvSpPr>
            <p:spPr bwMode="auto">
              <a:xfrm flipH="1" flipV="1">
                <a:off x="3798939" y="1484281"/>
                <a:ext cx="4762" cy="231682"/>
              </a:xfrm>
              <a:prstGeom prst="line">
                <a:avLst/>
              </a:prstGeom>
              <a:noFill/>
              <a:ln w="6480" cap="rnd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9" name="Line 15"/>
              <p:cNvSpPr>
                <a:spLocks noChangeShapeType="1"/>
              </p:cNvSpPr>
              <p:nvPr/>
            </p:nvSpPr>
            <p:spPr bwMode="auto">
              <a:xfrm>
                <a:off x="3876721" y="1557276"/>
                <a:ext cx="533368" cy="1586"/>
              </a:xfrm>
              <a:prstGeom prst="line">
                <a:avLst/>
              </a:prstGeom>
              <a:noFill/>
              <a:ln w="6480" cap="rnd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" name="Line 16"/>
              <p:cNvSpPr>
                <a:spLocks noChangeShapeType="1"/>
              </p:cNvSpPr>
              <p:nvPr/>
            </p:nvSpPr>
            <p:spPr bwMode="auto">
              <a:xfrm flipH="1">
                <a:off x="4406914" y="1557276"/>
                <a:ext cx="6350" cy="304678"/>
              </a:xfrm>
              <a:prstGeom prst="line">
                <a:avLst/>
              </a:prstGeom>
              <a:noFill/>
              <a:ln w="6480" cap="rnd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21" name="Group 17"/>
              <p:cNvGrpSpPr>
                <a:grpSpLocks/>
              </p:cNvGrpSpPr>
              <p:nvPr/>
            </p:nvGrpSpPr>
            <p:grpSpPr bwMode="auto">
              <a:xfrm>
                <a:off x="4181475" y="1862138"/>
                <a:ext cx="455613" cy="150812"/>
                <a:chOff x="2160" y="2735"/>
                <a:chExt cx="287" cy="95"/>
              </a:xfrm>
            </p:grpSpPr>
            <p:sp>
              <p:nvSpPr>
                <p:cNvPr id="26" name="Line 18"/>
                <p:cNvSpPr>
                  <a:spLocks noChangeShapeType="1"/>
                </p:cNvSpPr>
                <p:nvPr/>
              </p:nvSpPr>
              <p:spPr bwMode="auto">
                <a:xfrm>
                  <a:off x="2160" y="2735"/>
                  <a:ext cx="287" cy="0"/>
                </a:xfrm>
                <a:prstGeom prst="line">
                  <a:avLst/>
                </a:prstGeom>
                <a:noFill/>
                <a:ln w="6480" cap="rnd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buFont typeface="Times New Roman" charset="0"/>
                    <a:buNone/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7" name="Line 19"/>
                <p:cNvSpPr>
                  <a:spLocks noChangeShapeType="1"/>
                </p:cNvSpPr>
                <p:nvPr/>
              </p:nvSpPr>
              <p:spPr bwMode="auto">
                <a:xfrm>
                  <a:off x="2194" y="2783"/>
                  <a:ext cx="229" cy="0"/>
                </a:xfrm>
                <a:prstGeom prst="line">
                  <a:avLst/>
                </a:prstGeom>
                <a:noFill/>
                <a:ln w="6480" cap="rnd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buFont typeface="Times New Roman" charset="0"/>
                    <a:buNone/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8" name="Line 20"/>
                <p:cNvSpPr>
                  <a:spLocks noChangeShapeType="1"/>
                </p:cNvSpPr>
                <p:nvPr/>
              </p:nvSpPr>
              <p:spPr bwMode="auto">
                <a:xfrm>
                  <a:off x="2229" y="2831"/>
                  <a:ext cx="149" cy="0"/>
                </a:xfrm>
                <a:prstGeom prst="line">
                  <a:avLst/>
                </a:prstGeom>
                <a:noFill/>
                <a:ln w="6480" cap="rnd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buFont typeface="Times New Roman" charset="0"/>
                    <a:buNone/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22" name="Line 21"/>
              <p:cNvSpPr>
                <a:spLocks noChangeShapeType="1"/>
              </p:cNvSpPr>
              <p:nvPr/>
            </p:nvSpPr>
            <p:spPr bwMode="auto">
              <a:xfrm>
                <a:off x="2886181" y="1557276"/>
                <a:ext cx="914345" cy="1586"/>
              </a:xfrm>
              <a:prstGeom prst="line">
                <a:avLst/>
              </a:prstGeom>
              <a:noFill/>
              <a:ln w="6480" cap="rnd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3" name="TextBox 3"/>
              <p:cNvSpPr txBox="1">
                <a:spLocks noChangeArrowheads="1"/>
              </p:cNvSpPr>
              <p:nvPr/>
            </p:nvSpPr>
            <p:spPr bwMode="auto">
              <a:xfrm>
                <a:off x="3617913" y="1712913"/>
                <a:ext cx="534987" cy="277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</a:rPr>
                  <a:t>V</a:t>
                </a:r>
                <a:r>
                  <a:rPr lang="en-US" sz="1200" baseline="-25000">
                    <a:solidFill>
                      <a:srgbClr val="000000"/>
                    </a:solidFill>
                  </a:rPr>
                  <a:t>porta</a:t>
                </a:r>
                <a:endParaRPr lang="en-US" sz="120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24" name="Straight Connector 17"/>
              <p:cNvCxnSpPr>
                <a:endCxn id="20" idx="0"/>
              </p:cNvCxnSpPr>
              <p:nvPr/>
            </p:nvCxnSpPr>
            <p:spPr bwMode="auto">
              <a:xfrm flipV="1">
                <a:off x="3708456" y="1557276"/>
                <a:ext cx="704807" cy="934663"/>
              </a:xfrm>
              <a:prstGeom prst="lin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Connector 29"/>
              <p:cNvCxnSpPr/>
              <p:nvPr/>
            </p:nvCxnSpPr>
            <p:spPr bwMode="auto">
              <a:xfrm>
                <a:off x="2916342" y="2707754"/>
                <a:ext cx="0" cy="288810"/>
              </a:xfrm>
              <a:prstGeom prst="lin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13" name="Line 18"/>
            <p:cNvSpPr>
              <a:spLocks noChangeShapeType="1"/>
            </p:cNvSpPr>
            <p:nvPr/>
          </p:nvSpPr>
          <p:spPr bwMode="auto">
            <a:xfrm>
              <a:off x="2697280" y="2988629"/>
              <a:ext cx="455585" cy="0"/>
            </a:xfrm>
            <a:prstGeom prst="line">
              <a:avLst/>
            </a:prstGeom>
            <a:noFill/>
            <a:ln w="6480" cap="rnd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Line 19"/>
            <p:cNvSpPr>
              <a:spLocks noChangeShapeType="1"/>
            </p:cNvSpPr>
            <p:nvPr/>
          </p:nvSpPr>
          <p:spPr bwMode="auto">
            <a:xfrm>
              <a:off x="2751252" y="3064798"/>
              <a:ext cx="363515" cy="0"/>
            </a:xfrm>
            <a:prstGeom prst="line">
              <a:avLst/>
            </a:prstGeom>
            <a:noFill/>
            <a:ln w="6480" cap="rnd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Line 20"/>
            <p:cNvSpPr>
              <a:spLocks noChangeShapeType="1"/>
            </p:cNvSpPr>
            <p:nvPr/>
          </p:nvSpPr>
          <p:spPr bwMode="auto">
            <a:xfrm>
              <a:off x="2806810" y="3140968"/>
              <a:ext cx="236524" cy="0"/>
            </a:xfrm>
            <a:prstGeom prst="line">
              <a:avLst/>
            </a:prstGeom>
            <a:noFill/>
            <a:ln w="6480" cap="rnd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29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25" y="1914525"/>
            <a:ext cx="3582987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667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“Lei” de Moore</a:t>
            </a:r>
            <a:endParaRPr lang="en-US" dirty="0"/>
          </a:p>
        </p:txBody>
      </p:sp>
      <p:pic>
        <p:nvPicPr>
          <p:cNvPr id="3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12" y="1752600"/>
            <a:ext cx="6926263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18"/>
          <p:cNvSpPr txBox="1">
            <a:spLocks noChangeArrowheads="1"/>
          </p:cNvSpPr>
          <p:nvPr/>
        </p:nvSpPr>
        <p:spPr bwMode="auto">
          <a:xfrm>
            <a:off x="681037" y="4895850"/>
            <a:ext cx="74882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n-US">
                <a:solidFill>
                  <a:srgbClr val="000000"/>
                </a:solidFill>
              </a:rPr>
              <a:t>De 1965 até hoje, o tamanho dos transistores (amarelo) vem caindo </a:t>
            </a:r>
            <a:r>
              <a:rPr lang="en-US" b="1">
                <a:solidFill>
                  <a:srgbClr val="000000"/>
                </a:solidFill>
              </a:rPr>
              <a:t>exponencialmente</a:t>
            </a:r>
            <a:r>
              <a:rPr lang="en-US">
                <a:solidFill>
                  <a:srgbClr val="000000"/>
                </a:solidFill>
              </a:rPr>
              <a:t>, reduzindo-se  pela metade a cada 2.5 anos aprox. 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5" name="TextBox 19"/>
          <p:cNvSpPr txBox="1">
            <a:spLocks noChangeArrowheads="1"/>
          </p:cNvSpPr>
          <p:nvPr/>
        </p:nvSpPr>
        <p:spPr bwMode="auto">
          <a:xfrm>
            <a:off x="609600" y="5699125"/>
            <a:ext cx="79200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n-US">
                <a:solidFill>
                  <a:srgbClr val="000000"/>
                </a:solidFill>
              </a:rPr>
              <a:t>Há indícios porém que esta </a:t>
            </a:r>
            <a:r>
              <a:rPr lang="en-US" altLang="en-US">
                <a:solidFill>
                  <a:srgbClr val="000000"/>
                </a:solidFill>
              </a:rPr>
              <a:t>“</a:t>
            </a:r>
            <a:r>
              <a:rPr lang="en-US">
                <a:solidFill>
                  <a:srgbClr val="000000"/>
                </a:solidFill>
              </a:rPr>
              <a:t>Lei</a:t>
            </a:r>
            <a:r>
              <a:rPr lang="en-US" altLang="en-US">
                <a:solidFill>
                  <a:srgbClr val="000000"/>
                </a:solidFill>
              </a:rPr>
              <a:t>”</a:t>
            </a:r>
            <a:r>
              <a:rPr lang="en-US">
                <a:solidFill>
                  <a:srgbClr val="000000"/>
                </a:solidFill>
              </a:rPr>
              <a:t> do mercado está chegando ao seu limite</a:t>
            </a:r>
            <a:r>
              <a:rPr lang="en-US" b="1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rgbClr val="000000"/>
                </a:solidFill>
              </a:rPr>
              <a:t>(em parte por começar a esbarrar no regime onde efeitos quânticos como o tunelamento de portadores através da ZD deixam de ser desprezíveis)</a:t>
            </a:r>
            <a:endParaRPr lang="en-U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68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 </a:t>
            </a:r>
            <a:r>
              <a:rPr lang="en-US" dirty="0" err="1" smtClean="0"/>
              <a:t>Futuro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71663"/>
            <a:ext cx="8783638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304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Uma </a:t>
            </a:r>
            <a:r>
              <a:rPr lang="en-US" dirty="0" err="1" smtClean="0"/>
              <a:t>breve</a:t>
            </a:r>
            <a:r>
              <a:rPr lang="en-US" dirty="0" smtClean="0"/>
              <a:t> </a:t>
            </a:r>
            <a:r>
              <a:rPr lang="en-US" dirty="0" err="1" smtClean="0"/>
              <a:t>revisão</a:t>
            </a:r>
            <a:r>
              <a:rPr lang="en-US" dirty="0" smtClean="0"/>
              <a:t>...</a:t>
            </a:r>
            <a:endParaRPr lang="en-US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6511143"/>
              </p:ext>
            </p:extLst>
          </p:nvPr>
        </p:nvGraphicFramePr>
        <p:xfrm>
          <a:off x="662940" y="2590800"/>
          <a:ext cx="7818120" cy="3505200"/>
        </p:xfrm>
        <a:graphic>
          <a:graphicData uri="http://schemas.openxmlformats.org/drawingml/2006/table">
            <a:tbl>
              <a:tblPr/>
              <a:tblGrid>
                <a:gridCol w="7818120"/>
              </a:tblGrid>
              <a:tr h="0">
                <a:tc>
                  <a:txBody>
                    <a:bodyPr/>
                    <a:lstStyle/>
                    <a:p>
                      <a:r>
                        <a:rPr lang="en-US" b="1" dirty="0">
                          <a:effectLst/>
                        </a:rPr>
                        <a:t>1</a:t>
                      </a:r>
                      <a:r>
                        <a:rPr lang="en-US" dirty="0">
                          <a:effectLst/>
                        </a:rPr>
                        <a:t> Young's double-slit experiment applied to the interference of single electrons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>
                          <a:effectLst/>
                        </a:rPr>
                        <a:t>2</a:t>
                      </a:r>
                      <a:r>
                        <a:rPr lang="en-US">
                          <a:effectLst/>
                        </a:rPr>
                        <a:t> Galileo's experiment on falling bodies (1600s)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>
                          <a:effectLst/>
                        </a:rPr>
                        <a:t>3</a:t>
                      </a:r>
                      <a:r>
                        <a:rPr lang="en-US">
                          <a:effectLst/>
                        </a:rPr>
                        <a:t> Millikan's oil-drop experiment (1910s)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 dirty="0">
                          <a:effectLst/>
                        </a:rPr>
                        <a:t>4</a:t>
                      </a:r>
                      <a:r>
                        <a:rPr lang="en-US" dirty="0">
                          <a:effectLst/>
                        </a:rPr>
                        <a:t> Newton's decomposition of sunlight with a prism (1665-1666)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 dirty="0">
                          <a:effectLst/>
                        </a:rPr>
                        <a:t>5</a:t>
                      </a:r>
                      <a:r>
                        <a:rPr lang="en-US" dirty="0">
                          <a:effectLst/>
                        </a:rPr>
                        <a:t> Young's light-interference experiment (1801)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>
                          <a:effectLst/>
                        </a:rPr>
                        <a:t>6</a:t>
                      </a:r>
                      <a:r>
                        <a:rPr lang="en-US">
                          <a:effectLst/>
                        </a:rPr>
                        <a:t> Cavendish's torsion-bar experiment (1798)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>
                          <a:effectLst/>
                        </a:rPr>
                        <a:t>7</a:t>
                      </a:r>
                      <a:r>
                        <a:rPr lang="en-US">
                          <a:effectLst/>
                        </a:rPr>
                        <a:t> Eratosthenes' measurement of the Earth's circumference (3rd century BC)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>
                          <a:effectLst/>
                        </a:rPr>
                        <a:t>8</a:t>
                      </a:r>
                      <a:r>
                        <a:rPr lang="en-US">
                          <a:effectLst/>
                        </a:rPr>
                        <a:t> Galileo's experiments with rolling balls down inclined planes (1600s)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>
                          <a:effectLst/>
                        </a:rPr>
                        <a:t>9</a:t>
                      </a:r>
                      <a:r>
                        <a:rPr lang="en-US">
                          <a:effectLst/>
                        </a:rPr>
                        <a:t> Rutherford's discovery of the nucleus (1911)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 dirty="0">
                          <a:effectLst/>
                        </a:rPr>
                        <a:t>10</a:t>
                      </a:r>
                      <a:r>
                        <a:rPr lang="en-US" dirty="0">
                          <a:effectLst/>
                        </a:rPr>
                        <a:t> Foucault's pendulum (1851)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225105" y="1676400"/>
            <a:ext cx="869379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 smtClean="0"/>
              <a:t>Physics World: </a:t>
            </a:r>
            <a:r>
              <a:rPr lang="en-US" sz="2200" b="1" dirty="0" err="1" smtClean="0"/>
              <a:t>Os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dez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experimentos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mais</a:t>
            </a:r>
            <a:r>
              <a:rPr lang="en-US" sz="2200" b="1" dirty="0" smtClean="0"/>
              <a:t> bonitos da </a:t>
            </a:r>
            <a:r>
              <a:rPr lang="en-US" sz="2200" b="1" dirty="0" err="1" smtClean="0"/>
              <a:t>história</a:t>
            </a:r>
            <a:r>
              <a:rPr lang="en-US" sz="2200" b="1" dirty="0" smtClean="0"/>
              <a:t> da </a:t>
            </a:r>
            <a:r>
              <a:rPr lang="en-US" sz="2200" b="1" dirty="0" err="1" smtClean="0"/>
              <a:t>Física</a:t>
            </a:r>
            <a:r>
              <a:rPr lang="en-US" sz="2200" b="1" dirty="0" smtClean="0"/>
              <a:t>!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417819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END!</a:t>
            </a:r>
            <a:endParaRPr lang="en-US" dirty="0"/>
          </a:p>
        </p:txBody>
      </p:sp>
      <p:pic>
        <p:nvPicPr>
          <p:cNvPr id="28674" name="Picture 2" descr="Image result for merry christmas sci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68" y="1676400"/>
            <a:ext cx="8805333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83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42477</TotalTime>
  <Words>4315</Words>
  <Application>Microsoft Office PowerPoint</Application>
  <PresentationFormat>Apresentação na tela (4:3)</PresentationFormat>
  <Paragraphs>710</Paragraphs>
  <Slides>66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66</vt:i4>
      </vt:variant>
    </vt:vector>
  </HeadingPairs>
  <TitlesOfParts>
    <vt:vector size="80" baseType="lpstr">
      <vt:lpstr>Microsoft YaHei</vt:lpstr>
      <vt:lpstr>ＭＳ Ｐゴシック</vt:lpstr>
      <vt:lpstr>ＭＳ Ｐゴシック</vt:lpstr>
      <vt:lpstr>Arial</vt:lpstr>
      <vt:lpstr>Calibri</vt:lpstr>
      <vt:lpstr>Comic Sans MS</vt:lpstr>
      <vt:lpstr>Corbel</vt:lpstr>
      <vt:lpstr>HGｺﾞｼｯｸM</vt:lpstr>
      <vt:lpstr>Symbol</vt:lpstr>
      <vt:lpstr>Times New Roman</vt:lpstr>
      <vt:lpstr>Wingdings</vt:lpstr>
      <vt:lpstr>Wingdings 2</vt:lpstr>
      <vt:lpstr>Wingdings 3</vt:lpstr>
      <vt:lpstr>Module</vt:lpstr>
      <vt:lpstr>Condução Elétrica em Sólidos  Capítulo 41 – Halliday, Resnick, Walker</vt:lpstr>
      <vt:lpstr>Propriedades Físicas dos Materiais</vt:lpstr>
      <vt:lpstr>Sólidos Cristalinos</vt:lpstr>
      <vt:lpstr>Propriedades Elétricas de Sólidos</vt:lpstr>
      <vt:lpstr>Propriedades Elétricas de Sólidos</vt:lpstr>
      <vt:lpstr>Níveis de Energia</vt:lpstr>
      <vt:lpstr>Níveis de Energia</vt:lpstr>
      <vt:lpstr>Níveis de Energia</vt:lpstr>
      <vt:lpstr>Níveis de Energia</vt:lpstr>
      <vt:lpstr>Níveis de Energia</vt:lpstr>
      <vt:lpstr>Níveis de Energia</vt:lpstr>
      <vt:lpstr>Isolantes</vt:lpstr>
      <vt:lpstr>Metais: Condutores</vt:lpstr>
      <vt:lpstr>Metais: cálculo de n</vt:lpstr>
      <vt:lpstr>Metais: cálculo de n</vt:lpstr>
      <vt:lpstr>Metais: contando estados</vt:lpstr>
      <vt:lpstr>Metais: contando estados</vt:lpstr>
      <vt:lpstr>Metais: energia de Fermi</vt:lpstr>
      <vt:lpstr>Metais: temperatura T &gt; 0</vt:lpstr>
      <vt:lpstr>Metais: temperatura T &gt; 0</vt:lpstr>
      <vt:lpstr>Metais: temperatura T &gt; 0</vt:lpstr>
      <vt:lpstr>Metais: estados ocupados</vt:lpstr>
      <vt:lpstr>Isolantes: temperatura T &gt; 0</vt:lpstr>
      <vt:lpstr>Semicondutores</vt:lpstr>
      <vt:lpstr>Semicondutores</vt:lpstr>
      <vt:lpstr>Propriedades Elétricas de Sólidos</vt:lpstr>
      <vt:lpstr>Propriedades Elétricas de Sólidos</vt:lpstr>
      <vt:lpstr>Semicondutores Dopados</vt:lpstr>
      <vt:lpstr>Dopagens: n e p</vt:lpstr>
      <vt:lpstr>Semicondutores tipo n</vt:lpstr>
      <vt:lpstr>Semicondutores tipo p</vt:lpstr>
      <vt:lpstr>Dopagem</vt:lpstr>
      <vt:lpstr>A junção p-n</vt:lpstr>
      <vt:lpstr>A junção p-n</vt:lpstr>
      <vt:lpstr>A junção p-n</vt:lpstr>
      <vt:lpstr>A junção p-n</vt:lpstr>
      <vt:lpstr>A junção p-n</vt:lpstr>
      <vt:lpstr>O diodo retificador</vt:lpstr>
      <vt:lpstr>O diodo retificador</vt:lpstr>
      <vt:lpstr>Diodo Emissor de Luz (LED)</vt:lpstr>
      <vt:lpstr>Diodo Emissor de Luz (LED)</vt:lpstr>
      <vt:lpstr>Diodo Emissor de Luz (LED)</vt:lpstr>
      <vt:lpstr>Diodo Emissor de Luz (LED)</vt:lpstr>
      <vt:lpstr>Diodo Emissor de Luz (LED)</vt:lpstr>
      <vt:lpstr>O LED Azul!</vt:lpstr>
      <vt:lpstr>Fotodiodo</vt:lpstr>
      <vt:lpstr>LASER Semicondutor</vt:lpstr>
      <vt:lpstr>O transistor</vt:lpstr>
      <vt:lpstr>O transistor</vt:lpstr>
      <vt:lpstr>O transistor</vt:lpstr>
      <vt:lpstr>Tipos de transistores</vt:lpstr>
      <vt:lpstr>Transistor FET</vt:lpstr>
      <vt:lpstr>Transistor FET</vt:lpstr>
      <vt:lpstr>Transistor FET</vt:lpstr>
      <vt:lpstr>Transistor FET</vt:lpstr>
      <vt:lpstr>Transistor FET</vt:lpstr>
      <vt:lpstr>Transistor FET</vt:lpstr>
      <vt:lpstr>Transistor FET</vt:lpstr>
      <vt:lpstr>Transistor FET</vt:lpstr>
      <vt:lpstr>Transistor FET</vt:lpstr>
      <vt:lpstr>Transistor FET?</vt:lpstr>
      <vt:lpstr>Transistor MOSFET</vt:lpstr>
      <vt:lpstr>“Lei” de Moore</vt:lpstr>
      <vt:lpstr>O Futuro?</vt:lpstr>
      <vt:lpstr>Uma breve revisão...</vt:lpstr>
      <vt:lpstr>THE END!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Plano de Trabalho</dc:title>
  <dc:creator>Lucas Sigaud</dc:creator>
  <cp:lastModifiedBy>Lucas Sigaud</cp:lastModifiedBy>
  <cp:revision>210</cp:revision>
  <dcterms:created xsi:type="dcterms:W3CDTF">2010-05-01T22:40:37Z</dcterms:created>
  <dcterms:modified xsi:type="dcterms:W3CDTF">2016-12-22T14:00:54Z</dcterms:modified>
</cp:coreProperties>
</file>